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58" r:id="rId5"/>
    <p:sldId id="264" r:id="rId6"/>
    <p:sldId id="307" r:id="rId7"/>
    <p:sldId id="309"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4" r:id="rId21"/>
    <p:sldId id="325" r:id="rId22"/>
    <p:sldId id="326" r:id="rId23"/>
    <p:sldId id="327" r:id="rId24"/>
    <p:sldId id="328" r:id="rId25"/>
    <p:sldId id="329" r:id="rId26"/>
    <p:sldId id="331" r:id="rId27"/>
    <p:sldId id="330" r:id="rId28"/>
    <p:sldId id="33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253746"/>
    <a:srgbClr val="A434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53" autoAdjust="0"/>
    <p:restoredTop sz="92410"/>
  </p:normalViewPr>
  <p:slideViewPr>
    <p:cSldViewPr snapToGrid="0" snapToObjects="1">
      <p:cViewPr varScale="1">
        <p:scale>
          <a:sx n="65" d="100"/>
          <a:sy n="65" d="100"/>
        </p:scale>
        <p:origin x="1536"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6850EE-2C34-B540-8AFC-B1DAA6492FCF}" type="datetime1">
              <a:rPr lang="en-US" smtClean="0"/>
              <a:t>6/5/2018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9230B3-909F-6A4A-AA7C-66DD367A6BD0}" type="slidenum">
              <a:rPr lang="en-US" smtClean="0"/>
              <a:t>‹#›</a:t>
            </a:fld>
            <a:endParaRPr lang="en-US" dirty="0"/>
          </a:p>
        </p:txBody>
      </p:sp>
    </p:spTree>
    <p:extLst>
      <p:ext uri="{BB962C8B-B14F-4D97-AF65-F5344CB8AC3E}">
        <p14:creationId xmlns:p14="http://schemas.microsoft.com/office/powerpoint/2010/main" val="3990596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A0CEC-00BB-3F49-8FE2-551904C23C70}" type="datetime1">
              <a:rPr lang="en-US" smtClean="0"/>
              <a:t>6/5/2018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E6B487-452C-AE43-B35E-493EC4E56192}" type="slidenum">
              <a:rPr lang="en-US" smtClean="0"/>
              <a:t>‹#›</a:t>
            </a:fld>
            <a:endParaRPr lang="en-US" dirty="0"/>
          </a:p>
        </p:txBody>
      </p:sp>
    </p:spTree>
    <p:extLst>
      <p:ext uri="{BB962C8B-B14F-4D97-AF65-F5344CB8AC3E}">
        <p14:creationId xmlns:p14="http://schemas.microsoft.com/office/powerpoint/2010/main" val="28346249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dreads.com/author/show/7131313.Rishi_Manchanda"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goodreads.com/work/quotes/25359726"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me an</a:t>
            </a:r>
            <a:r>
              <a:rPr lang="en-US" baseline="0" dirty="0" smtClean="0"/>
              <a:t> example of a gender norm in your culture when it comes to nutrition?</a:t>
            </a:r>
          </a:p>
          <a:p>
            <a:endParaRPr lang="en-US" baseline="0" dirty="0" smtClean="0"/>
          </a:p>
          <a:p>
            <a:r>
              <a:rPr lang="en-US" baseline="0" dirty="0" smtClean="0"/>
              <a:t>Versus sex – which is biological </a:t>
            </a:r>
            <a:endParaRPr lang="en-US" dirty="0" smtClean="0"/>
          </a:p>
          <a:p>
            <a:endParaRPr lang="en-US" dirty="0"/>
          </a:p>
        </p:txBody>
      </p:sp>
      <p:sp>
        <p:nvSpPr>
          <p:cNvPr id="4" name="Slide Number Placeholder 3"/>
          <p:cNvSpPr>
            <a:spLocks noGrp="1"/>
          </p:cNvSpPr>
          <p:nvPr>
            <p:ph type="sldNum" sz="quarter" idx="10"/>
          </p:nvPr>
        </p:nvSpPr>
        <p:spPr/>
        <p:txBody>
          <a:bodyPr/>
          <a:lstStyle/>
          <a:p>
            <a:fld id="{B7E6B487-452C-AE43-B35E-493EC4E56192}" type="slidenum">
              <a:rPr lang="en-US" smtClean="0"/>
              <a:t>2</a:t>
            </a:fld>
            <a:endParaRPr lang="en-US" dirty="0"/>
          </a:p>
        </p:txBody>
      </p:sp>
    </p:spTree>
    <p:extLst>
      <p:ext uri="{BB962C8B-B14F-4D97-AF65-F5344CB8AC3E}">
        <p14:creationId xmlns:p14="http://schemas.microsoft.com/office/powerpoint/2010/main" val="173843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Discuss: Why</a:t>
            </a:r>
            <a:r>
              <a:rPr lang="en-US" baseline="0" dirty="0" smtClean="0"/>
              <a:t> are these not enough to say we are mainstreaming gender? </a:t>
            </a:r>
            <a:endParaRPr lang="en-US" dirty="0" smtClean="0"/>
          </a:p>
          <a:p>
            <a:endParaRPr lang="en-US" dirty="0"/>
          </a:p>
        </p:txBody>
      </p:sp>
      <p:sp>
        <p:nvSpPr>
          <p:cNvPr id="4" name="Slide Number Placeholder 3"/>
          <p:cNvSpPr>
            <a:spLocks noGrp="1"/>
          </p:cNvSpPr>
          <p:nvPr>
            <p:ph type="sldNum" sz="quarter" idx="10"/>
          </p:nvPr>
        </p:nvSpPr>
        <p:spPr/>
        <p:txBody>
          <a:bodyPr/>
          <a:lstStyle/>
          <a:p>
            <a:fld id="{B7E6B487-452C-AE43-B35E-493EC4E56192}" type="slidenum">
              <a:rPr lang="en-US" smtClean="0"/>
              <a:t>19</a:t>
            </a:fld>
            <a:endParaRPr lang="en-US" dirty="0"/>
          </a:p>
        </p:txBody>
      </p:sp>
    </p:spTree>
    <p:extLst>
      <p:ext uri="{BB962C8B-B14F-4D97-AF65-F5344CB8AC3E}">
        <p14:creationId xmlns:p14="http://schemas.microsoft.com/office/powerpoint/2010/main" val="2574415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6B487-452C-AE43-B35E-493EC4E56192}" type="slidenum">
              <a:rPr lang="en-US" smtClean="0"/>
              <a:t>25</a:t>
            </a:fld>
            <a:endParaRPr lang="en-US" dirty="0"/>
          </a:p>
        </p:txBody>
      </p:sp>
    </p:spTree>
    <p:extLst>
      <p:ext uri="{BB962C8B-B14F-4D97-AF65-F5344CB8AC3E}">
        <p14:creationId xmlns:p14="http://schemas.microsoft.com/office/powerpoint/2010/main" val="121573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ASK: </a:t>
            </a:r>
            <a:r>
              <a:rPr lang="en-US" dirty="0" smtClean="0"/>
              <a:t>Which of these are biology (genetic/sex) and which are social/cultural (gender)?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Which statements are examples of how society expects people to be and act based on their gender rather than innate qualities?</a:t>
            </a:r>
          </a:p>
          <a:p>
            <a:r>
              <a:rPr lang="en-US" sz="1200" b="0" i="0" u="none" strike="noStrike" kern="1200" baseline="0" dirty="0" smtClean="0">
                <a:solidFill>
                  <a:schemeClr val="tx1"/>
                </a:solidFill>
                <a:latin typeface="+mn-lt"/>
                <a:ea typeface="+mn-ea"/>
                <a:cs typeface="+mn-cs"/>
              </a:rPr>
              <a:t>Only “women can get pregnant and men cannot” (3), Women can breastfeed babies and men cannot” (6), and “men’s voices break at puberty and women voices don’t’ (9) are </a:t>
            </a:r>
            <a:r>
              <a:rPr lang="en-US" sz="1200" b="1" i="0" u="none" strike="noStrike" kern="1200" baseline="0" dirty="0" smtClean="0">
                <a:solidFill>
                  <a:schemeClr val="tx1"/>
                </a:solidFill>
                <a:latin typeface="+mn-lt"/>
                <a:ea typeface="+mn-ea"/>
                <a:cs typeface="+mn-cs"/>
              </a:rPr>
              <a:t>biology.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Nutrition can be influenced by a person’s gender. For example, in a marital relationship, it may be the man who has the power to decide what to eat, who eats and when.</a:t>
            </a:r>
          </a:p>
          <a:p>
            <a:endParaRPr lang="en-US" dirty="0"/>
          </a:p>
        </p:txBody>
      </p:sp>
      <p:sp>
        <p:nvSpPr>
          <p:cNvPr id="4" name="Slide Number Placeholder 3"/>
          <p:cNvSpPr>
            <a:spLocks noGrp="1"/>
          </p:cNvSpPr>
          <p:nvPr>
            <p:ph type="sldNum" sz="quarter" idx="10"/>
          </p:nvPr>
        </p:nvSpPr>
        <p:spPr/>
        <p:txBody>
          <a:bodyPr/>
          <a:lstStyle/>
          <a:p>
            <a:fld id="{B7E6B487-452C-AE43-B35E-493EC4E56192}" type="slidenum">
              <a:rPr lang="en-US" smtClean="0"/>
              <a:t>3</a:t>
            </a:fld>
            <a:endParaRPr lang="en-US" dirty="0"/>
          </a:p>
        </p:txBody>
      </p:sp>
    </p:spTree>
    <p:extLst>
      <p:ext uri="{BB962C8B-B14F-4D97-AF65-F5344CB8AC3E}">
        <p14:creationId xmlns:p14="http://schemas.microsoft.com/office/powerpoint/2010/main" val="266632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give me an</a:t>
            </a:r>
            <a:r>
              <a:rPr lang="en-US" baseline="0" dirty="0" smtClean="0"/>
              <a:t> example of a gender norm in your culture when it comes to nutrition?</a:t>
            </a:r>
          </a:p>
          <a:p>
            <a:endParaRPr lang="en-US" baseline="0" dirty="0" smtClean="0"/>
          </a:p>
          <a:p>
            <a:r>
              <a:rPr lang="en-US" baseline="0" dirty="0" smtClean="0"/>
              <a:t>e.g. breastfeeding, how much and what women should eat versus men etc. </a:t>
            </a:r>
            <a:endParaRPr lang="en-US" dirty="0" smtClean="0"/>
          </a:p>
          <a:p>
            <a:endParaRPr lang="en-US" dirty="0"/>
          </a:p>
        </p:txBody>
      </p:sp>
      <p:sp>
        <p:nvSpPr>
          <p:cNvPr id="4" name="Slide Number Placeholder 3"/>
          <p:cNvSpPr>
            <a:spLocks noGrp="1"/>
          </p:cNvSpPr>
          <p:nvPr>
            <p:ph type="sldNum" sz="quarter" idx="10"/>
          </p:nvPr>
        </p:nvSpPr>
        <p:spPr/>
        <p:txBody>
          <a:bodyPr/>
          <a:lstStyle/>
          <a:p>
            <a:fld id="{B7E6B487-452C-AE43-B35E-493EC4E56192}" type="slidenum">
              <a:rPr lang="en-US" smtClean="0"/>
              <a:t>4</a:t>
            </a:fld>
            <a:endParaRPr lang="en-US" dirty="0"/>
          </a:p>
        </p:txBody>
      </p:sp>
    </p:spTree>
    <p:extLst>
      <p:ext uri="{BB962C8B-B14F-4D97-AF65-F5344CB8AC3E}">
        <p14:creationId xmlns:p14="http://schemas.microsoft.com/office/powerpoint/2010/main" val="78257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extent to which women are able to influence decision-making within the household influences how resources are channeled to children both in terms of nutrition and health inputs (i.e. feeding practices, prenatal and birthing care, treatment-seeking for child illness and immunisation” (p. 5)</a:t>
            </a:r>
          </a:p>
          <a:p>
            <a:r>
              <a:rPr lang="en-US" dirty="0" smtClean="0"/>
              <a:t>“Women’s ability to access and control the use of resources for their own health and well-being impacts significantly on their children's survival, health and nutrition” (p. 5)</a:t>
            </a:r>
          </a:p>
          <a:p>
            <a:r>
              <a:rPr lang="en-US" dirty="0" smtClean="0"/>
              <a:t>“Women’s multiple responsibilities (which often encompass domestic tasks, child care and paid labour) present a heavy burden on women which has potentially negative impacts for child health and nutrition outcomes. Men, on the other hand, are often not expected to bear responsibility for domestic tasks or child care, which restricts the care options for children whose mothers are over-loaded” (p. 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7E6B487-452C-AE43-B35E-493EC4E56192}" type="slidenum">
              <a:rPr lang="en-US" smtClean="0"/>
              <a:t>6</a:t>
            </a:fld>
            <a:endParaRPr lang="en-US" dirty="0"/>
          </a:p>
        </p:txBody>
      </p:sp>
    </p:spTree>
    <p:extLst>
      <p:ext uri="{BB962C8B-B14F-4D97-AF65-F5344CB8AC3E}">
        <p14:creationId xmlns:p14="http://schemas.microsoft.com/office/powerpoint/2010/main" val="373610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“Why treat people only to send them back to the conditions that made them sick in the first place?” </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hlinkClick r:id="rId3"/>
              </a:rPr>
              <a:t>Rishi Manchanda</a:t>
            </a:r>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hlinkClick r:id="rId4"/>
              </a:rPr>
              <a:t>The Upstream Doctors</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E6B487-452C-AE43-B35E-493EC4E56192}" type="slidenum">
              <a:rPr lang="en-US" smtClean="0"/>
              <a:t>9</a:t>
            </a:fld>
            <a:endParaRPr lang="en-US" dirty="0"/>
          </a:p>
        </p:txBody>
      </p:sp>
    </p:spTree>
    <p:extLst>
      <p:ext uri="{BB962C8B-B14F-4D97-AF65-F5344CB8AC3E}">
        <p14:creationId xmlns:p14="http://schemas.microsoft.com/office/powerpoint/2010/main" val="237710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Summarizing what was covered in</a:t>
            </a:r>
            <a:r>
              <a:rPr lang="en-US" baseline="0" dirty="0" smtClean="0"/>
              <a:t> frameworks</a:t>
            </a:r>
          </a:p>
          <a:p>
            <a:endParaRPr lang="en-US" baseline="0" dirty="0" smtClean="0"/>
          </a:p>
          <a:p>
            <a:r>
              <a:rPr lang="en-US" baseline="0" dirty="0" smtClean="0"/>
              <a:t>Focus needs to move beyond women’s role as having babies and breastfeeding those babies. </a:t>
            </a:r>
            <a:endParaRPr lang="en-US" dirty="0" smtClean="0"/>
          </a:p>
          <a:p>
            <a:endParaRPr lang="en-US" dirty="0"/>
          </a:p>
        </p:txBody>
      </p:sp>
      <p:sp>
        <p:nvSpPr>
          <p:cNvPr id="4" name="Slide Number Placeholder 3"/>
          <p:cNvSpPr>
            <a:spLocks noGrp="1"/>
          </p:cNvSpPr>
          <p:nvPr>
            <p:ph type="sldNum" sz="quarter" idx="10"/>
          </p:nvPr>
        </p:nvSpPr>
        <p:spPr/>
        <p:txBody>
          <a:bodyPr/>
          <a:lstStyle/>
          <a:p>
            <a:fld id="{B7E6B487-452C-AE43-B35E-493EC4E56192}" type="slidenum">
              <a:rPr lang="en-US" smtClean="0"/>
              <a:t>11</a:t>
            </a:fld>
            <a:endParaRPr lang="en-US" dirty="0"/>
          </a:p>
        </p:txBody>
      </p:sp>
    </p:spTree>
    <p:extLst>
      <p:ext uri="{BB962C8B-B14F-4D97-AF65-F5344CB8AC3E}">
        <p14:creationId xmlns:p14="http://schemas.microsoft.com/office/powerpoint/2010/main" val="3807077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addition, the SUN movement has made</a:t>
            </a:r>
            <a:r>
              <a:rPr lang="en-US" baseline="0" dirty="0" smtClean="0"/>
              <a:t> a commitment to address gender</a:t>
            </a:r>
            <a:endParaRPr lang="en-US" dirty="0" smtClean="0"/>
          </a:p>
          <a:p>
            <a:endParaRPr lang="en-US" dirty="0"/>
          </a:p>
        </p:txBody>
      </p:sp>
      <p:sp>
        <p:nvSpPr>
          <p:cNvPr id="4" name="Slide Number Placeholder 3"/>
          <p:cNvSpPr>
            <a:spLocks noGrp="1"/>
          </p:cNvSpPr>
          <p:nvPr>
            <p:ph type="sldNum" sz="quarter" idx="10"/>
          </p:nvPr>
        </p:nvSpPr>
        <p:spPr/>
        <p:txBody>
          <a:bodyPr/>
          <a:lstStyle/>
          <a:p>
            <a:fld id="{B7E6B487-452C-AE43-B35E-493EC4E56192}" type="slidenum">
              <a:rPr lang="en-US" smtClean="0"/>
              <a:t>13</a:t>
            </a:fld>
            <a:endParaRPr lang="en-US" dirty="0"/>
          </a:p>
        </p:txBody>
      </p:sp>
    </p:spTree>
    <p:extLst>
      <p:ext uri="{BB962C8B-B14F-4D97-AF65-F5344CB8AC3E}">
        <p14:creationId xmlns:p14="http://schemas.microsoft.com/office/powerpoint/2010/main" val="1503482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a:t>
            </a:r>
          </a:p>
          <a:p>
            <a:r>
              <a:rPr lang="en-US" dirty="0" smtClean="0"/>
              <a:t>-where</a:t>
            </a:r>
            <a:r>
              <a:rPr lang="en-US" baseline="0" dirty="0" smtClean="0"/>
              <a:t> would you say most of your technical assistance is at this point with TAN?</a:t>
            </a:r>
          </a:p>
          <a:p>
            <a:r>
              <a:rPr lang="en-US" baseline="0" dirty="0" smtClean="0"/>
              <a:t>-where would you like to see TAN move towards?</a:t>
            </a:r>
          </a:p>
          <a:p>
            <a:endParaRPr lang="en-US" baseline="0" dirty="0" smtClean="0"/>
          </a:p>
          <a:p>
            <a:r>
              <a:rPr lang="en-US" baseline="0" dirty="0" smtClean="0"/>
              <a:t>Examples:</a:t>
            </a:r>
          </a:p>
          <a:p>
            <a:r>
              <a:rPr lang="en-US" baseline="0" dirty="0" smtClean="0"/>
              <a:t>-Let’s say you have a program where you provide food to a woman so that she can increase nutrition for her children. Where would this be on the scale?</a:t>
            </a:r>
          </a:p>
          <a:p>
            <a:r>
              <a:rPr lang="en-US" baseline="0" dirty="0" smtClean="0"/>
              <a:t>(Consider: do you understand the power structures in the household? Do you know who eats first for example in the household and who gets food if there is limited food to be had? Do you know who makes the decisions in the household on who eats what and what gets sold?)</a:t>
            </a:r>
          </a:p>
          <a:p>
            <a:r>
              <a:rPr lang="en-US" baseline="0" dirty="0" smtClean="0"/>
              <a:t>-What if you have a program that is focused on women to encourage them to breastfeed. (Consider: the role of men, cultural norms on breastfeeding, the role of mother-in-law, who is being provided information)</a:t>
            </a:r>
          </a:p>
          <a:p>
            <a:r>
              <a:rPr lang="en-US" baseline="0" dirty="0" smtClean="0"/>
              <a:t>-What if you are providing supplements in the classroom? (Consider: girls dropping out of school due to cultural norms, lack of access to WASH once menstruating, child marriage, or missing school due to role – e.g. collecting water)</a:t>
            </a:r>
            <a:endParaRPr lang="en-US" dirty="0" smtClean="0"/>
          </a:p>
          <a:p>
            <a:endParaRPr lang="en-US" dirty="0"/>
          </a:p>
        </p:txBody>
      </p:sp>
      <p:sp>
        <p:nvSpPr>
          <p:cNvPr id="4" name="Slide Number Placeholder 3"/>
          <p:cNvSpPr>
            <a:spLocks noGrp="1"/>
          </p:cNvSpPr>
          <p:nvPr>
            <p:ph type="sldNum" sz="quarter" idx="10"/>
          </p:nvPr>
        </p:nvSpPr>
        <p:spPr/>
        <p:txBody>
          <a:bodyPr/>
          <a:lstStyle/>
          <a:p>
            <a:fld id="{B7E6B487-452C-AE43-B35E-493EC4E56192}" type="slidenum">
              <a:rPr lang="en-US" smtClean="0"/>
              <a:t>17</a:t>
            </a:fld>
            <a:endParaRPr lang="en-US" dirty="0"/>
          </a:p>
        </p:txBody>
      </p:sp>
    </p:spTree>
    <p:extLst>
      <p:ext uri="{BB962C8B-B14F-4D97-AF65-F5344CB8AC3E}">
        <p14:creationId xmlns:p14="http://schemas.microsoft.com/office/powerpoint/2010/main" val="240383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a:t>
            </a:r>
          </a:p>
          <a:p>
            <a:r>
              <a:rPr lang="en-US" dirty="0" smtClean="0"/>
              <a:t>-where</a:t>
            </a:r>
            <a:r>
              <a:rPr lang="en-US" baseline="0" dirty="0" smtClean="0"/>
              <a:t> would you say most of your technical assistance is at this point with TAN?</a:t>
            </a:r>
          </a:p>
          <a:p>
            <a:r>
              <a:rPr lang="en-US" baseline="0" dirty="0" smtClean="0"/>
              <a:t>-where would you like to see TAN move towards?</a:t>
            </a:r>
          </a:p>
          <a:p>
            <a:endParaRPr lang="en-US" baseline="0" dirty="0" smtClean="0"/>
          </a:p>
          <a:p>
            <a:r>
              <a:rPr lang="en-US" baseline="0" dirty="0" smtClean="0"/>
              <a:t>Examples:</a:t>
            </a:r>
          </a:p>
          <a:p>
            <a:r>
              <a:rPr lang="en-US" baseline="0" dirty="0" smtClean="0"/>
              <a:t>-Let’s say you have a program where you provide food to a woman so that she can increase nutrition for her children. Where would this be on the scale?</a:t>
            </a:r>
          </a:p>
          <a:p>
            <a:r>
              <a:rPr lang="en-US" baseline="0" dirty="0" smtClean="0"/>
              <a:t>(Consider: do you understand the power structures in the household? Do you know who eats first for example in the household and who gets food if there is limited food to be had? Do you know who makes the decisions in the household on who eats what and what gets sold?)</a:t>
            </a:r>
          </a:p>
          <a:p>
            <a:r>
              <a:rPr lang="en-US" baseline="0" dirty="0" smtClean="0"/>
              <a:t>-What if you have a program that is focused on women to encourage them to breastfeed. (Consider: the role of men, cultural norms on breastfeeding, the role of mother-in-law, who is being provided information)</a:t>
            </a:r>
          </a:p>
          <a:p>
            <a:r>
              <a:rPr lang="en-US" baseline="0" dirty="0" smtClean="0"/>
              <a:t>-What if you are providing supplements in the classroom? (Consider: girls dropping out of school due to cultural norms, lack of access to WASH once menstruating, child marriage, or missing school due to role – e.g. collecting water)</a:t>
            </a:r>
            <a:endParaRPr lang="en-US" dirty="0" smtClean="0"/>
          </a:p>
          <a:p>
            <a:endParaRPr lang="en-US" dirty="0"/>
          </a:p>
        </p:txBody>
      </p:sp>
      <p:sp>
        <p:nvSpPr>
          <p:cNvPr id="4" name="Slide Number Placeholder 3"/>
          <p:cNvSpPr>
            <a:spLocks noGrp="1"/>
          </p:cNvSpPr>
          <p:nvPr>
            <p:ph type="sldNum" sz="quarter" idx="10"/>
          </p:nvPr>
        </p:nvSpPr>
        <p:spPr/>
        <p:txBody>
          <a:bodyPr/>
          <a:lstStyle/>
          <a:p>
            <a:fld id="{B7E6B487-452C-AE43-B35E-493EC4E56192}" type="slidenum">
              <a:rPr lang="en-US" smtClean="0"/>
              <a:t>18</a:t>
            </a:fld>
            <a:endParaRPr lang="en-US" dirty="0"/>
          </a:p>
        </p:txBody>
      </p:sp>
    </p:spTree>
    <p:extLst>
      <p:ext uri="{BB962C8B-B14F-4D97-AF65-F5344CB8AC3E}">
        <p14:creationId xmlns:p14="http://schemas.microsoft.com/office/powerpoint/2010/main" val="2700514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lue 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6862" y="1114425"/>
            <a:ext cx="7772400" cy="1470025"/>
          </a:xfrm>
        </p:spPr>
        <p:txBody>
          <a:bodyPr bIns="0"/>
          <a:lstStyle>
            <a:lvl1pPr algn="l">
              <a:defRPr sz="4500" b="0" i="0" baseline="0">
                <a:solidFill>
                  <a:schemeClr val="bg1"/>
                </a:solidFill>
                <a:latin typeface="Arial-BoldMT"/>
                <a:cs typeface="Arial-BoldMT"/>
              </a:defRPr>
            </a:lvl1pPr>
          </a:lstStyle>
          <a:p>
            <a:r>
              <a:rPr lang="en-US" dirty="0"/>
              <a:t>THIS IS YOUR PRESENTATION TITLE</a:t>
            </a:r>
          </a:p>
        </p:txBody>
      </p:sp>
      <p:sp>
        <p:nvSpPr>
          <p:cNvPr id="3" name="Subtitle 2"/>
          <p:cNvSpPr>
            <a:spLocks noGrp="1"/>
          </p:cNvSpPr>
          <p:nvPr>
            <p:ph type="subTitle" idx="1"/>
          </p:nvPr>
        </p:nvSpPr>
        <p:spPr>
          <a:xfrm>
            <a:off x="296862" y="2870200"/>
            <a:ext cx="6400800" cy="1752600"/>
          </a:xfrm>
        </p:spPr>
        <p:txBody>
          <a:bodyPr wrap="none" tIns="0" bIns="0">
            <a:normAutofit/>
          </a:bodyPr>
          <a:lstStyle>
            <a:lvl1pPr marL="0" indent="0" algn="l">
              <a:buNone/>
              <a:defRPr sz="23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NutritionInternational_Tag_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875" y="5482717"/>
            <a:ext cx="2286000" cy="978408"/>
          </a:xfrm>
          <a:prstGeom prst="rect">
            <a:avLst/>
          </a:prstGeom>
        </p:spPr>
      </p:pic>
    </p:spTree>
    <p:extLst>
      <p:ext uri="{BB962C8B-B14F-4D97-AF65-F5344CB8AC3E}">
        <p14:creationId xmlns:p14="http://schemas.microsoft.com/office/powerpoint/2010/main" val="383731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Interior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sp>
        <p:nvSpPr>
          <p:cNvPr id="7" name="Text Placeholder 11"/>
          <p:cNvSpPr>
            <a:spLocks noGrp="1"/>
          </p:cNvSpPr>
          <p:nvPr>
            <p:ph type="body" sz="quarter" idx="10" hasCustomPrompt="1"/>
          </p:nvPr>
        </p:nvSpPr>
        <p:spPr>
          <a:xfrm>
            <a:off x="323458" y="1290107"/>
            <a:ext cx="7772400" cy="708225"/>
          </a:xfrm>
        </p:spPr>
        <p:txBody>
          <a:bodyPr lIns="0" tIns="0" bIns="0">
            <a:normAutofit/>
          </a:bodyPr>
          <a:lstStyle>
            <a:lvl1pPr marL="0" indent="0">
              <a:buNone/>
              <a:defRPr sz="2500" baseline="0">
                <a:solidFill>
                  <a:srgbClr val="FFFFFF"/>
                </a:solidFill>
                <a:latin typeface="Arial"/>
                <a:cs typeface="Arial"/>
              </a:defRPr>
            </a:lvl1pPr>
          </a:lstStyle>
          <a:p>
            <a:pPr lvl="0"/>
            <a:r>
              <a:rPr lang="en-US" dirty="0"/>
              <a:t>This is your subtitle</a:t>
            </a:r>
          </a:p>
        </p:txBody>
      </p:sp>
      <p:sp>
        <p:nvSpPr>
          <p:cNvPr id="8" name="Text Placeholder 13"/>
          <p:cNvSpPr>
            <a:spLocks noGrp="1"/>
          </p:cNvSpPr>
          <p:nvPr>
            <p:ph type="body" sz="quarter" idx="11" hasCustomPrompt="1"/>
          </p:nvPr>
        </p:nvSpPr>
        <p:spPr>
          <a:xfrm>
            <a:off x="323458" y="2347577"/>
            <a:ext cx="5710238" cy="419653"/>
          </a:xfrm>
        </p:spPr>
        <p:txBody>
          <a:bodyPr lIns="0" bIns="0"/>
          <a:lstStyle>
            <a:lvl1pPr marL="0" indent="0">
              <a:buNone/>
              <a:defRPr sz="3200">
                <a:solidFill>
                  <a:srgbClr val="FFFFFF"/>
                </a:solidFill>
              </a:defRPr>
            </a:lvl1pPr>
          </a:lstStyle>
          <a:p>
            <a:r>
              <a:rPr lang="en-US" sz="1500" b="0" i="0" dirty="0">
                <a:latin typeface="Georgia"/>
                <a:cs typeface="Georgia"/>
              </a:rPr>
              <a:t>This is your body copy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10" name="TextBox 9"/>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Tree>
    <p:extLst>
      <p:ext uri="{BB962C8B-B14F-4D97-AF65-F5344CB8AC3E}">
        <p14:creationId xmlns:p14="http://schemas.microsoft.com/office/powerpoint/2010/main" val="117857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Interior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sp>
        <p:nvSpPr>
          <p:cNvPr id="6" name="Text Placeholder 11"/>
          <p:cNvSpPr>
            <a:spLocks noGrp="1"/>
          </p:cNvSpPr>
          <p:nvPr>
            <p:ph type="body" sz="quarter" idx="10" hasCustomPrompt="1"/>
          </p:nvPr>
        </p:nvSpPr>
        <p:spPr>
          <a:xfrm>
            <a:off x="323458" y="1290107"/>
            <a:ext cx="7772400" cy="708225"/>
          </a:xfrm>
        </p:spPr>
        <p:txBody>
          <a:bodyPr lIns="0" tIns="0" bIns="0">
            <a:normAutofit/>
          </a:bodyPr>
          <a:lstStyle>
            <a:lvl1pPr marL="0" indent="0">
              <a:buNone/>
              <a:defRPr sz="2500" baseline="0">
                <a:solidFill>
                  <a:srgbClr val="FFFFFF"/>
                </a:solidFill>
                <a:latin typeface="Arial"/>
                <a:cs typeface="Arial"/>
              </a:defRPr>
            </a:lvl1pPr>
          </a:lstStyle>
          <a:p>
            <a:pPr lvl="0"/>
            <a:r>
              <a:rPr lang="en-US" dirty="0"/>
              <a:t>This is your subtitle</a:t>
            </a:r>
          </a:p>
        </p:txBody>
      </p:sp>
      <p:sp>
        <p:nvSpPr>
          <p:cNvPr id="10" name="Text Placeholder 13"/>
          <p:cNvSpPr>
            <a:spLocks noGrp="1"/>
          </p:cNvSpPr>
          <p:nvPr>
            <p:ph type="body" sz="quarter" idx="11" hasCustomPrompt="1"/>
          </p:nvPr>
        </p:nvSpPr>
        <p:spPr>
          <a:xfrm>
            <a:off x="323458" y="2347577"/>
            <a:ext cx="5710238" cy="419653"/>
          </a:xfrm>
        </p:spPr>
        <p:txBody>
          <a:bodyPr lIns="0" bIns="0"/>
          <a:lstStyle>
            <a:lvl1pPr marL="0" indent="0">
              <a:buNone/>
              <a:defRPr sz="3200">
                <a:solidFill>
                  <a:srgbClr val="FFFFFF"/>
                </a:solidFill>
              </a:defRPr>
            </a:lvl1pPr>
          </a:lstStyle>
          <a:p>
            <a:r>
              <a:rPr lang="en-US" sz="1500" b="0" i="0" dirty="0">
                <a:latin typeface="Georgia"/>
                <a:cs typeface="Georgia"/>
              </a:rPr>
              <a:t>This is your body copy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8" name="TextBox 7"/>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Tree>
    <p:extLst>
      <p:ext uri="{BB962C8B-B14F-4D97-AF65-F5344CB8AC3E}">
        <p14:creationId xmlns:p14="http://schemas.microsoft.com/office/powerpoint/2010/main" val="353547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Interior Slide 2">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253746"/>
                </a:solidFill>
                <a:latin typeface="Georgia"/>
                <a:cs typeface="Georgia"/>
              </a:rPr>
              <a:t>‹#›</a:t>
            </a:fld>
            <a:endParaRPr lang="en-US" sz="1200" dirty="0">
              <a:solidFill>
                <a:srgbClr val="253746"/>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rgbClr val="253746"/>
                </a:solidFill>
                <a:latin typeface="Arial-BoldMT"/>
                <a:cs typeface="Arial-BoldMT"/>
              </a:defRPr>
            </a:lvl1pPr>
          </a:lstStyle>
          <a:p>
            <a:r>
              <a:rPr lang="en-US" dirty="0"/>
              <a:t>THIS IS YOUR TITLE</a:t>
            </a:r>
            <a:br>
              <a:rPr lang="en-US" dirty="0"/>
            </a:br>
            <a:endParaRPr lang="en-US" dirty="0"/>
          </a:p>
        </p:txBody>
      </p:sp>
      <p:sp>
        <p:nvSpPr>
          <p:cNvPr id="6" name="Text Placeholder 11"/>
          <p:cNvSpPr>
            <a:spLocks noGrp="1"/>
          </p:cNvSpPr>
          <p:nvPr>
            <p:ph type="body" sz="quarter" idx="10" hasCustomPrompt="1"/>
          </p:nvPr>
        </p:nvSpPr>
        <p:spPr>
          <a:xfrm>
            <a:off x="323458" y="1290107"/>
            <a:ext cx="7772400" cy="708225"/>
          </a:xfrm>
        </p:spPr>
        <p:txBody>
          <a:bodyPr lIns="0" tIns="0" bIns="0">
            <a:normAutofit/>
          </a:bodyPr>
          <a:lstStyle>
            <a:lvl1pPr marL="0" indent="0">
              <a:buNone/>
              <a:defRPr sz="2500" baseline="0">
                <a:solidFill>
                  <a:srgbClr val="A4343A"/>
                </a:solidFill>
                <a:latin typeface="Arial"/>
                <a:cs typeface="Arial"/>
              </a:defRPr>
            </a:lvl1pPr>
          </a:lstStyle>
          <a:p>
            <a:pPr lvl="0"/>
            <a:r>
              <a:rPr lang="en-US" dirty="0"/>
              <a:t>This is your subtitle</a:t>
            </a:r>
          </a:p>
        </p:txBody>
      </p:sp>
      <p:sp>
        <p:nvSpPr>
          <p:cNvPr id="10" name="Text Placeholder 13"/>
          <p:cNvSpPr>
            <a:spLocks noGrp="1"/>
          </p:cNvSpPr>
          <p:nvPr>
            <p:ph type="body" sz="quarter" idx="11" hasCustomPrompt="1"/>
          </p:nvPr>
        </p:nvSpPr>
        <p:spPr>
          <a:xfrm>
            <a:off x="323458" y="2347577"/>
            <a:ext cx="5710238" cy="419653"/>
          </a:xfrm>
        </p:spPr>
        <p:txBody>
          <a:bodyPr lIns="0" bIns="0"/>
          <a:lstStyle>
            <a:lvl1pPr marL="0" indent="0">
              <a:buNone/>
              <a:defRPr sz="3200">
                <a:solidFill>
                  <a:srgbClr val="253746"/>
                </a:solidFill>
              </a:defRPr>
            </a:lvl1pPr>
          </a:lstStyle>
          <a:p>
            <a:r>
              <a:rPr lang="en-US" sz="1500" b="0" i="0" dirty="0">
                <a:latin typeface="Georgia"/>
                <a:cs typeface="Georgia"/>
              </a:rPr>
              <a:t>This is your body copy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8" cy="428671"/>
          </a:xfrm>
          <a:prstGeom prst="rect">
            <a:avLst/>
          </a:prstGeom>
        </p:spPr>
      </p:pic>
    </p:spTree>
    <p:extLst>
      <p:ext uri="{BB962C8B-B14F-4D97-AF65-F5344CB8AC3E}">
        <p14:creationId xmlns:p14="http://schemas.microsoft.com/office/powerpoint/2010/main" val="2828835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ue Interior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sp>
        <p:nvSpPr>
          <p:cNvPr id="14" name="Text Placeholder 13"/>
          <p:cNvSpPr>
            <a:spLocks noGrp="1"/>
          </p:cNvSpPr>
          <p:nvPr>
            <p:ph type="body" sz="quarter" idx="11" hasCustomPrompt="1"/>
          </p:nvPr>
        </p:nvSpPr>
        <p:spPr>
          <a:xfrm>
            <a:off x="323458" y="1602142"/>
            <a:ext cx="5710238" cy="419653"/>
          </a:xfrm>
        </p:spPr>
        <p:txBody>
          <a:bodyPr lIns="0" bIns="0">
            <a:noAutofit/>
          </a:bodyPr>
          <a:lstStyle>
            <a:lvl1pPr marL="0" indent="0">
              <a:buNone/>
              <a:defRPr sz="3200">
                <a:solidFill>
                  <a:srgbClr val="FFFFFF"/>
                </a:solidFill>
              </a:defRPr>
            </a:lvl1pPr>
          </a:lstStyle>
          <a:p>
            <a:r>
              <a:rPr lang="en-US" sz="1500" b="0" i="0" dirty="0">
                <a:latin typeface="Georgia"/>
                <a:cs typeface="Georgia"/>
              </a:rPr>
              <a:t>This is your body copy</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6" name="TextBox 5"/>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 Interior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sp>
        <p:nvSpPr>
          <p:cNvPr id="10" name="Text Placeholder 13"/>
          <p:cNvSpPr>
            <a:spLocks noGrp="1"/>
          </p:cNvSpPr>
          <p:nvPr>
            <p:ph type="body" sz="quarter" idx="11" hasCustomPrompt="1"/>
          </p:nvPr>
        </p:nvSpPr>
        <p:spPr>
          <a:xfrm>
            <a:off x="323458" y="1602142"/>
            <a:ext cx="5710238" cy="419653"/>
          </a:xfrm>
        </p:spPr>
        <p:txBody>
          <a:bodyPr lIns="0" bIns="0"/>
          <a:lstStyle>
            <a:lvl1pPr marL="0" indent="0">
              <a:buNone/>
              <a:defRPr sz="3200">
                <a:solidFill>
                  <a:srgbClr val="FFFFFF"/>
                </a:solidFill>
              </a:defRPr>
            </a:lvl1pPr>
          </a:lstStyle>
          <a:p>
            <a:r>
              <a:rPr lang="en-US" sz="1500" b="0" i="0" dirty="0">
                <a:latin typeface="Georgia"/>
                <a:cs typeface="Georgia"/>
              </a:rPr>
              <a:t>This is your body copy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6" name="TextBox 5"/>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White Interior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253746"/>
                </a:solidFill>
                <a:latin typeface="Georgia"/>
                <a:cs typeface="Georgia"/>
              </a:rPr>
              <a:t>‹#›</a:t>
            </a:fld>
            <a:endParaRPr lang="en-US" sz="1200" dirty="0">
              <a:solidFill>
                <a:srgbClr val="253746"/>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rgbClr val="253746"/>
                </a:solidFill>
                <a:latin typeface="Arial-BoldMT"/>
                <a:cs typeface="Arial-BoldMT"/>
              </a:defRPr>
            </a:lvl1pPr>
          </a:lstStyle>
          <a:p>
            <a:r>
              <a:rPr lang="en-US" dirty="0"/>
              <a:t>THIS IS YOUR TITLE</a:t>
            </a:r>
            <a:br>
              <a:rPr lang="en-US" dirty="0"/>
            </a:br>
            <a:endParaRPr lang="en-US" dirty="0"/>
          </a:p>
        </p:txBody>
      </p:sp>
      <p:sp>
        <p:nvSpPr>
          <p:cNvPr id="11" name="Text Placeholder 13"/>
          <p:cNvSpPr>
            <a:spLocks noGrp="1"/>
          </p:cNvSpPr>
          <p:nvPr>
            <p:ph type="body" sz="quarter" idx="11" hasCustomPrompt="1"/>
          </p:nvPr>
        </p:nvSpPr>
        <p:spPr>
          <a:xfrm>
            <a:off x="323458" y="1612082"/>
            <a:ext cx="5710238" cy="419653"/>
          </a:xfrm>
        </p:spPr>
        <p:txBody>
          <a:bodyPr lIns="0" bIns="0"/>
          <a:lstStyle>
            <a:lvl1pPr marL="0" indent="0">
              <a:buNone/>
              <a:defRPr sz="3200">
                <a:solidFill>
                  <a:srgbClr val="253746"/>
                </a:solidFill>
              </a:defRPr>
            </a:lvl1pPr>
          </a:lstStyle>
          <a:p>
            <a:r>
              <a:rPr lang="en-US" sz="1500" b="0" i="0" dirty="0">
                <a:latin typeface="Georgia"/>
                <a:cs typeface="Georgia"/>
              </a:rPr>
              <a:t>This is your body copy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8" cy="428671"/>
          </a:xfrm>
          <a:prstGeom prst="rect">
            <a:avLst/>
          </a:prstGeom>
        </p:spPr>
      </p:pic>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ue Interior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sp>
        <p:nvSpPr>
          <p:cNvPr id="8" name="Text Placeholder 13"/>
          <p:cNvSpPr>
            <a:spLocks noGrp="1"/>
          </p:cNvSpPr>
          <p:nvPr>
            <p:ph type="body" sz="quarter" idx="11" hasCustomPrompt="1"/>
          </p:nvPr>
        </p:nvSpPr>
        <p:spPr>
          <a:xfrm>
            <a:off x="323458" y="1602143"/>
            <a:ext cx="5710238" cy="419653"/>
          </a:xfrm>
        </p:spPr>
        <p:txBody>
          <a:bodyPr lIns="0" bIns="0"/>
          <a:lstStyle>
            <a:lvl1pPr marL="0" indent="0">
              <a:buNone/>
              <a:defRPr sz="3200">
                <a:solidFill>
                  <a:srgbClr val="FFFFFF"/>
                </a:solidFill>
              </a:defRPr>
            </a:lvl1pPr>
          </a:lstStyle>
          <a:p>
            <a:r>
              <a:rPr lang="en-US" sz="1500" b="0" i="0" dirty="0">
                <a:latin typeface="Georgia"/>
                <a:cs typeface="Georgia"/>
              </a:rPr>
              <a:t>This is your body copy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6" name="TextBox 5"/>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ed Interior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sp>
        <p:nvSpPr>
          <p:cNvPr id="10" name="Text Placeholder 13"/>
          <p:cNvSpPr>
            <a:spLocks noGrp="1"/>
          </p:cNvSpPr>
          <p:nvPr>
            <p:ph type="body" sz="quarter" idx="11" hasCustomPrompt="1"/>
          </p:nvPr>
        </p:nvSpPr>
        <p:spPr>
          <a:xfrm>
            <a:off x="323458" y="1602142"/>
            <a:ext cx="5710238" cy="419653"/>
          </a:xfrm>
        </p:spPr>
        <p:txBody>
          <a:bodyPr lIns="0" bIns="0"/>
          <a:lstStyle>
            <a:lvl1pPr marL="0" indent="0">
              <a:buNone/>
              <a:defRPr sz="3200">
                <a:solidFill>
                  <a:srgbClr val="FFFFFF"/>
                </a:solidFill>
              </a:defRPr>
            </a:lvl1pPr>
          </a:lstStyle>
          <a:p>
            <a:r>
              <a:rPr lang="en-US" sz="1500" b="0" i="0" dirty="0">
                <a:latin typeface="Georgia"/>
                <a:cs typeface="Georgia"/>
              </a:rPr>
              <a:t>This is your body copy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6" name="TextBox 5"/>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White Interior Slide 2">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253746"/>
                </a:solidFill>
                <a:latin typeface="Georgia"/>
                <a:cs typeface="Georgia"/>
              </a:rPr>
              <a:t>‹#›</a:t>
            </a:fld>
            <a:endParaRPr lang="en-US" sz="1200" dirty="0">
              <a:solidFill>
                <a:srgbClr val="253746"/>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rgbClr val="253746"/>
                </a:solidFill>
                <a:latin typeface="Arial-BoldMT"/>
                <a:cs typeface="Arial-BoldMT"/>
              </a:defRPr>
            </a:lvl1pPr>
          </a:lstStyle>
          <a:p>
            <a:r>
              <a:rPr lang="en-US" dirty="0"/>
              <a:t>THIS IS YOUR TITLE</a:t>
            </a:r>
            <a:br>
              <a:rPr lang="en-US" dirty="0"/>
            </a:br>
            <a:endParaRPr lang="en-US" dirty="0"/>
          </a:p>
        </p:txBody>
      </p:sp>
      <p:sp>
        <p:nvSpPr>
          <p:cNvPr id="10" name="Text Placeholder 13"/>
          <p:cNvSpPr>
            <a:spLocks noGrp="1"/>
          </p:cNvSpPr>
          <p:nvPr>
            <p:ph type="body" sz="quarter" idx="11" hasCustomPrompt="1"/>
          </p:nvPr>
        </p:nvSpPr>
        <p:spPr>
          <a:xfrm>
            <a:off x="323458" y="1602142"/>
            <a:ext cx="5710238" cy="419653"/>
          </a:xfrm>
        </p:spPr>
        <p:txBody>
          <a:bodyPr lIns="0" bIns="0"/>
          <a:lstStyle>
            <a:lvl1pPr marL="0" indent="0">
              <a:buNone/>
              <a:defRPr sz="3200">
                <a:solidFill>
                  <a:srgbClr val="253746"/>
                </a:solidFill>
              </a:defRPr>
            </a:lvl1pPr>
          </a:lstStyle>
          <a:p>
            <a:r>
              <a:rPr lang="en-US" sz="1500" b="0" i="0" dirty="0">
                <a:latin typeface="Georgia"/>
                <a:cs typeface="Georgia"/>
              </a:rPr>
              <a:t>This is your body copy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8" cy="428671"/>
          </a:xfrm>
          <a:prstGeom prst="rect">
            <a:avLst/>
          </a:prstGeom>
        </p:spPr>
      </p:pic>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Image Collag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sp>
        <p:nvSpPr>
          <p:cNvPr id="6" name="Picture Placeholder 12"/>
          <p:cNvSpPr>
            <a:spLocks noGrp="1"/>
          </p:cNvSpPr>
          <p:nvPr>
            <p:ph type="pic" sz="quarter" idx="15" hasCustomPrompt="1"/>
          </p:nvPr>
        </p:nvSpPr>
        <p:spPr>
          <a:xfrm>
            <a:off x="323458" y="1806617"/>
            <a:ext cx="2927742" cy="4139746"/>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0" name="Picture Placeholder 12"/>
          <p:cNvSpPr>
            <a:spLocks noGrp="1"/>
          </p:cNvSpPr>
          <p:nvPr>
            <p:ph type="pic" sz="quarter" idx="17" hasCustomPrompt="1"/>
          </p:nvPr>
        </p:nvSpPr>
        <p:spPr>
          <a:xfrm>
            <a:off x="3251200" y="1806617"/>
            <a:ext cx="3498398" cy="1981366"/>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1" name="Picture Placeholder 12"/>
          <p:cNvSpPr>
            <a:spLocks noGrp="1"/>
          </p:cNvSpPr>
          <p:nvPr>
            <p:ph type="pic" sz="quarter" idx="18" hasCustomPrompt="1"/>
          </p:nvPr>
        </p:nvSpPr>
        <p:spPr>
          <a:xfrm>
            <a:off x="3251200" y="3787983"/>
            <a:ext cx="2634166" cy="2158380"/>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2" name="Picture Placeholder 12"/>
          <p:cNvSpPr>
            <a:spLocks noGrp="1"/>
          </p:cNvSpPr>
          <p:nvPr>
            <p:ph type="pic" sz="quarter" idx="19" hasCustomPrompt="1"/>
          </p:nvPr>
        </p:nvSpPr>
        <p:spPr>
          <a:xfrm>
            <a:off x="5885366" y="3787983"/>
            <a:ext cx="2926165" cy="2158380"/>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3" name="Picture Placeholder 12"/>
          <p:cNvSpPr>
            <a:spLocks noGrp="1"/>
          </p:cNvSpPr>
          <p:nvPr>
            <p:ph type="pic" sz="quarter" idx="20" hasCustomPrompt="1"/>
          </p:nvPr>
        </p:nvSpPr>
        <p:spPr>
          <a:xfrm>
            <a:off x="6749598" y="1806617"/>
            <a:ext cx="2061933" cy="1981366"/>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4" name="Text Placeholder 13"/>
          <p:cNvSpPr>
            <a:spLocks noGrp="1"/>
          </p:cNvSpPr>
          <p:nvPr>
            <p:ph type="body" sz="quarter" idx="11" hasCustomPrompt="1"/>
          </p:nvPr>
        </p:nvSpPr>
        <p:spPr>
          <a:xfrm>
            <a:off x="323458" y="1294062"/>
            <a:ext cx="5710238" cy="419653"/>
          </a:xfrm>
        </p:spPr>
        <p:txBody>
          <a:bodyPr lIns="0" bIns="0"/>
          <a:lstStyle>
            <a:lvl1pPr marL="0" indent="0">
              <a:buNone/>
              <a:defRPr sz="3200">
                <a:solidFill>
                  <a:srgbClr val="FFFFFF"/>
                </a:solidFill>
              </a:defRPr>
            </a:lvl1pPr>
          </a:lstStyle>
          <a:p>
            <a:r>
              <a:rPr lang="en-US" sz="1500" b="0" i="0" dirty="0">
                <a:latin typeface="Georgia"/>
                <a:cs typeface="Georgia"/>
              </a:rPr>
              <a:t>This is your body copy</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15" name="TextBox 1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Tree>
    <p:extLst>
      <p:ext uri="{BB962C8B-B14F-4D97-AF65-F5344CB8AC3E}">
        <p14:creationId xmlns:p14="http://schemas.microsoft.com/office/powerpoint/2010/main" val="54668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ed 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6862" y="1114425"/>
            <a:ext cx="7772400" cy="1470025"/>
          </a:xfrm>
        </p:spPr>
        <p:txBody>
          <a:bodyPr bIns="0"/>
          <a:lstStyle>
            <a:lvl1pPr algn="l">
              <a:defRPr sz="4500" b="0" i="0" baseline="0">
                <a:solidFill>
                  <a:schemeClr val="bg1"/>
                </a:solidFill>
                <a:latin typeface="Arial-BoldMT"/>
                <a:cs typeface="Arial-BoldMT"/>
              </a:defRPr>
            </a:lvl1pPr>
          </a:lstStyle>
          <a:p>
            <a:r>
              <a:rPr lang="en-US" dirty="0"/>
              <a:t>THIS IS YOUR PRESENTATION TITLE</a:t>
            </a:r>
          </a:p>
        </p:txBody>
      </p:sp>
      <p:sp>
        <p:nvSpPr>
          <p:cNvPr id="3" name="Subtitle 2"/>
          <p:cNvSpPr>
            <a:spLocks noGrp="1"/>
          </p:cNvSpPr>
          <p:nvPr>
            <p:ph type="subTitle" idx="1"/>
          </p:nvPr>
        </p:nvSpPr>
        <p:spPr>
          <a:xfrm>
            <a:off x="296862" y="2870200"/>
            <a:ext cx="6400800" cy="1752600"/>
          </a:xfrm>
        </p:spPr>
        <p:txBody>
          <a:bodyPr wrap="none" tIns="0" bIns="0">
            <a:normAutofit/>
          </a:bodyPr>
          <a:lstStyle>
            <a:lvl1pPr marL="0" indent="0" algn="l">
              <a:buNone/>
              <a:defRPr sz="23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NutritionInternational_Tag_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875" y="5482717"/>
            <a:ext cx="2286000" cy="978408"/>
          </a:xfrm>
          <a:prstGeom prst="rect">
            <a:avLst/>
          </a:prstGeom>
        </p:spPr>
      </p:pic>
    </p:spTree>
    <p:extLst>
      <p:ext uri="{BB962C8B-B14F-4D97-AF65-F5344CB8AC3E}">
        <p14:creationId xmlns:p14="http://schemas.microsoft.com/office/powerpoint/2010/main" val="178492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Image Collag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sp>
        <p:nvSpPr>
          <p:cNvPr id="14" name="Text Placeholder 13"/>
          <p:cNvSpPr>
            <a:spLocks noGrp="1"/>
          </p:cNvSpPr>
          <p:nvPr>
            <p:ph type="body" sz="quarter" idx="11" hasCustomPrompt="1"/>
          </p:nvPr>
        </p:nvSpPr>
        <p:spPr>
          <a:xfrm>
            <a:off x="323458" y="1294062"/>
            <a:ext cx="5710238" cy="419653"/>
          </a:xfrm>
        </p:spPr>
        <p:txBody>
          <a:bodyPr lIns="0" bIns="0"/>
          <a:lstStyle>
            <a:lvl1pPr marL="0" indent="0">
              <a:buNone/>
              <a:defRPr sz="3200">
                <a:solidFill>
                  <a:srgbClr val="FFFFFF"/>
                </a:solidFill>
              </a:defRPr>
            </a:lvl1pPr>
          </a:lstStyle>
          <a:p>
            <a:r>
              <a:rPr lang="en-US" sz="1500" b="0" i="0" dirty="0">
                <a:latin typeface="Georgia"/>
                <a:cs typeface="Georgia"/>
              </a:rPr>
              <a:t>This is your body copy</a:t>
            </a:r>
          </a:p>
        </p:txBody>
      </p:sp>
      <p:sp>
        <p:nvSpPr>
          <p:cNvPr id="15" name="Picture Placeholder 12"/>
          <p:cNvSpPr>
            <a:spLocks noGrp="1"/>
          </p:cNvSpPr>
          <p:nvPr>
            <p:ph type="pic" sz="quarter" idx="15" hasCustomPrompt="1"/>
          </p:nvPr>
        </p:nvSpPr>
        <p:spPr>
          <a:xfrm>
            <a:off x="323458" y="1806617"/>
            <a:ext cx="2927742" cy="4139746"/>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6" name="Picture Placeholder 12"/>
          <p:cNvSpPr>
            <a:spLocks noGrp="1"/>
          </p:cNvSpPr>
          <p:nvPr>
            <p:ph type="pic" sz="quarter" idx="17" hasCustomPrompt="1"/>
          </p:nvPr>
        </p:nvSpPr>
        <p:spPr>
          <a:xfrm>
            <a:off x="3251200" y="1806617"/>
            <a:ext cx="3498398" cy="1981366"/>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7" name="Picture Placeholder 12"/>
          <p:cNvSpPr>
            <a:spLocks noGrp="1"/>
          </p:cNvSpPr>
          <p:nvPr>
            <p:ph type="pic" sz="quarter" idx="18" hasCustomPrompt="1"/>
          </p:nvPr>
        </p:nvSpPr>
        <p:spPr>
          <a:xfrm>
            <a:off x="3251200" y="3787983"/>
            <a:ext cx="2634166" cy="2158380"/>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8" name="Picture Placeholder 12"/>
          <p:cNvSpPr>
            <a:spLocks noGrp="1"/>
          </p:cNvSpPr>
          <p:nvPr>
            <p:ph type="pic" sz="quarter" idx="19" hasCustomPrompt="1"/>
          </p:nvPr>
        </p:nvSpPr>
        <p:spPr>
          <a:xfrm>
            <a:off x="5885366" y="3787983"/>
            <a:ext cx="2926165" cy="2158380"/>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9" name="Picture Placeholder 12"/>
          <p:cNvSpPr>
            <a:spLocks noGrp="1"/>
          </p:cNvSpPr>
          <p:nvPr>
            <p:ph type="pic" sz="quarter" idx="20" hasCustomPrompt="1"/>
          </p:nvPr>
        </p:nvSpPr>
        <p:spPr>
          <a:xfrm>
            <a:off x="6749598" y="1806617"/>
            <a:ext cx="2061933" cy="1981366"/>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11" name="TextBox 10"/>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Tree>
    <p:extLst>
      <p:ext uri="{BB962C8B-B14F-4D97-AF65-F5344CB8AC3E}">
        <p14:creationId xmlns:p14="http://schemas.microsoft.com/office/powerpoint/2010/main" val="3926258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Image Collage Slide">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253746"/>
                </a:solidFill>
                <a:latin typeface="Georgia"/>
                <a:cs typeface="Georgia"/>
              </a:rPr>
              <a:t>‹#›</a:t>
            </a:fld>
            <a:endParaRPr lang="en-US" sz="1200" dirty="0">
              <a:solidFill>
                <a:srgbClr val="253746"/>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rgbClr val="253746"/>
                </a:solidFill>
                <a:latin typeface="Arial-BoldMT"/>
                <a:cs typeface="Arial-BoldMT"/>
              </a:defRPr>
            </a:lvl1pPr>
          </a:lstStyle>
          <a:p>
            <a:r>
              <a:rPr lang="en-US" dirty="0"/>
              <a:t>THIS IS YOUR TITLE</a:t>
            </a:r>
            <a:br>
              <a:rPr lang="en-US" dirty="0"/>
            </a:br>
            <a:endParaRPr lang="en-US" dirty="0"/>
          </a:p>
        </p:txBody>
      </p:sp>
      <p:sp>
        <p:nvSpPr>
          <p:cNvPr id="6" name="Picture Placeholder 12"/>
          <p:cNvSpPr>
            <a:spLocks noGrp="1"/>
          </p:cNvSpPr>
          <p:nvPr>
            <p:ph type="pic" sz="quarter" idx="15" hasCustomPrompt="1"/>
          </p:nvPr>
        </p:nvSpPr>
        <p:spPr>
          <a:xfrm>
            <a:off x="323458" y="1806617"/>
            <a:ext cx="2927742" cy="4139746"/>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0" name="Picture Placeholder 12"/>
          <p:cNvSpPr>
            <a:spLocks noGrp="1"/>
          </p:cNvSpPr>
          <p:nvPr>
            <p:ph type="pic" sz="quarter" idx="17" hasCustomPrompt="1"/>
          </p:nvPr>
        </p:nvSpPr>
        <p:spPr>
          <a:xfrm>
            <a:off x="3251200" y="1806617"/>
            <a:ext cx="3498398" cy="1981366"/>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1" name="Picture Placeholder 12"/>
          <p:cNvSpPr>
            <a:spLocks noGrp="1"/>
          </p:cNvSpPr>
          <p:nvPr>
            <p:ph type="pic" sz="quarter" idx="18" hasCustomPrompt="1"/>
          </p:nvPr>
        </p:nvSpPr>
        <p:spPr>
          <a:xfrm>
            <a:off x="3251200" y="3787983"/>
            <a:ext cx="2634166" cy="2158380"/>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2" name="Picture Placeholder 12"/>
          <p:cNvSpPr>
            <a:spLocks noGrp="1"/>
          </p:cNvSpPr>
          <p:nvPr>
            <p:ph type="pic" sz="quarter" idx="19" hasCustomPrompt="1"/>
          </p:nvPr>
        </p:nvSpPr>
        <p:spPr>
          <a:xfrm>
            <a:off x="5885366" y="3787983"/>
            <a:ext cx="2926165" cy="2158380"/>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3" name="Picture Placeholder 12"/>
          <p:cNvSpPr>
            <a:spLocks noGrp="1"/>
          </p:cNvSpPr>
          <p:nvPr>
            <p:ph type="pic" sz="quarter" idx="20" hasCustomPrompt="1"/>
          </p:nvPr>
        </p:nvSpPr>
        <p:spPr>
          <a:xfrm>
            <a:off x="6749598" y="1806617"/>
            <a:ext cx="2061933" cy="1981366"/>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4" name="Text Placeholder 13"/>
          <p:cNvSpPr>
            <a:spLocks noGrp="1"/>
          </p:cNvSpPr>
          <p:nvPr>
            <p:ph type="body" sz="quarter" idx="11" hasCustomPrompt="1"/>
          </p:nvPr>
        </p:nvSpPr>
        <p:spPr>
          <a:xfrm>
            <a:off x="323458" y="1294062"/>
            <a:ext cx="5710238" cy="419653"/>
          </a:xfrm>
        </p:spPr>
        <p:txBody>
          <a:bodyPr lIns="0" bIns="0"/>
          <a:lstStyle>
            <a:lvl1pPr marL="0" indent="0">
              <a:buNone/>
              <a:defRPr sz="3200">
                <a:solidFill>
                  <a:srgbClr val="253746"/>
                </a:solidFill>
              </a:defRPr>
            </a:lvl1pPr>
          </a:lstStyle>
          <a:p>
            <a:r>
              <a:rPr lang="en-US" sz="1500" b="0" i="0" dirty="0">
                <a:latin typeface="Georgia"/>
                <a:cs typeface="Georgia"/>
              </a:rPr>
              <a:t>This is your body copy</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8" cy="428671"/>
          </a:xfrm>
          <a:prstGeom prst="rect">
            <a:avLst/>
          </a:prstGeom>
        </p:spPr>
      </p:pic>
    </p:spTree>
    <p:extLst>
      <p:ext uri="{BB962C8B-B14F-4D97-AF65-F5344CB8AC3E}">
        <p14:creationId xmlns:p14="http://schemas.microsoft.com/office/powerpoint/2010/main" val="858953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Interior Slid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FFFFFF"/>
                </a:solidFill>
                <a:latin typeface="Georgia"/>
                <a:cs typeface="Georgia"/>
              </a:rPr>
              <a:t>‹#›</a:t>
            </a:fld>
            <a:endParaRPr lang="en-US" sz="1200" dirty="0">
              <a:solidFill>
                <a:srgbClr val="FFFFFF"/>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sp>
        <p:nvSpPr>
          <p:cNvPr id="12" name="Picture Placeholder 12"/>
          <p:cNvSpPr>
            <a:spLocks noGrp="1"/>
          </p:cNvSpPr>
          <p:nvPr>
            <p:ph type="pic" sz="quarter" idx="19" hasCustomPrompt="1"/>
          </p:nvPr>
        </p:nvSpPr>
        <p:spPr>
          <a:xfrm>
            <a:off x="5412264" y="3807522"/>
            <a:ext cx="3399267" cy="2158380"/>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3" name="Picture Placeholder 12"/>
          <p:cNvSpPr>
            <a:spLocks noGrp="1"/>
          </p:cNvSpPr>
          <p:nvPr>
            <p:ph type="pic" sz="quarter" idx="20" hasCustomPrompt="1"/>
          </p:nvPr>
        </p:nvSpPr>
        <p:spPr>
          <a:xfrm>
            <a:off x="5412264" y="1826156"/>
            <a:ext cx="3399267" cy="1981366"/>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9" name="Text Placeholder 11"/>
          <p:cNvSpPr>
            <a:spLocks noGrp="1"/>
          </p:cNvSpPr>
          <p:nvPr>
            <p:ph type="body" sz="quarter" idx="10" hasCustomPrompt="1"/>
          </p:nvPr>
        </p:nvSpPr>
        <p:spPr>
          <a:xfrm>
            <a:off x="323458" y="1197021"/>
            <a:ext cx="7772400" cy="536049"/>
          </a:xfrm>
        </p:spPr>
        <p:txBody>
          <a:bodyPr lIns="0" tIns="0" bIns="0">
            <a:normAutofit/>
          </a:bodyPr>
          <a:lstStyle>
            <a:lvl1pPr marL="0" indent="0">
              <a:buNone/>
              <a:defRPr sz="2500" baseline="0">
                <a:solidFill>
                  <a:srgbClr val="FFFFFF"/>
                </a:solidFill>
                <a:latin typeface="Arial"/>
                <a:cs typeface="Arial"/>
              </a:defRPr>
            </a:lvl1pPr>
          </a:lstStyle>
          <a:p>
            <a:pPr lvl="0"/>
            <a:r>
              <a:rPr lang="en-US" dirty="0"/>
              <a:t>This is your subtitle</a:t>
            </a:r>
          </a:p>
        </p:txBody>
      </p:sp>
      <p:sp>
        <p:nvSpPr>
          <p:cNvPr id="10" name="Text Placeholder 13"/>
          <p:cNvSpPr>
            <a:spLocks noGrp="1"/>
          </p:cNvSpPr>
          <p:nvPr>
            <p:ph type="body" sz="quarter" idx="11" hasCustomPrompt="1"/>
          </p:nvPr>
        </p:nvSpPr>
        <p:spPr>
          <a:xfrm>
            <a:off x="323458" y="1779960"/>
            <a:ext cx="5710238" cy="419653"/>
          </a:xfrm>
        </p:spPr>
        <p:txBody>
          <a:bodyPr lIns="0" bIns="0"/>
          <a:lstStyle>
            <a:lvl1pPr marL="0" indent="0">
              <a:buNone/>
              <a:defRPr sz="3200">
                <a:solidFill>
                  <a:schemeClr val="bg1"/>
                </a:solidFill>
              </a:defRPr>
            </a:lvl1pPr>
          </a:lstStyle>
          <a:p>
            <a:r>
              <a:rPr lang="en-US" sz="1500" b="0" i="0" dirty="0">
                <a:latin typeface="Georgia"/>
                <a:cs typeface="Georgia"/>
              </a:rPr>
              <a:t>This is your body copy</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2172"/>
            <a:ext cx="1368099" cy="428671"/>
          </a:xfrm>
          <a:prstGeom prst="rect">
            <a:avLst/>
          </a:prstGeom>
        </p:spPr>
      </p:pic>
    </p:spTree>
    <p:extLst>
      <p:ext uri="{BB962C8B-B14F-4D97-AF65-F5344CB8AC3E}">
        <p14:creationId xmlns:p14="http://schemas.microsoft.com/office/powerpoint/2010/main" val="3129672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 Interior Slid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sp>
        <p:nvSpPr>
          <p:cNvPr id="12" name="Picture Placeholder 12"/>
          <p:cNvSpPr>
            <a:spLocks noGrp="1"/>
          </p:cNvSpPr>
          <p:nvPr>
            <p:ph type="pic" sz="quarter" idx="19" hasCustomPrompt="1"/>
          </p:nvPr>
        </p:nvSpPr>
        <p:spPr>
          <a:xfrm>
            <a:off x="5412264" y="3807522"/>
            <a:ext cx="3399267" cy="2158380"/>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3" name="Picture Placeholder 12"/>
          <p:cNvSpPr>
            <a:spLocks noGrp="1"/>
          </p:cNvSpPr>
          <p:nvPr>
            <p:ph type="pic" sz="quarter" idx="20" hasCustomPrompt="1"/>
          </p:nvPr>
        </p:nvSpPr>
        <p:spPr>
          <a:xfrm>
            <a:off x="5412264" y="1826156"/>
            <a:ext cx="3399267" cy="1981366"/>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9" name="Text Placeholder 11"/>
          <p:cNvSpPr>
            <a:spLocks noGrp="1"/>
          </p:cNvSpPr>
          <p:nvPr>
            <p:ph type="body" sz="quarter" idx="10" hasCustomPrompt="1"/>
          </p:nvPr>
        </p:nvSpPr>
        <p:spPr>
          <a:xfrm>
            <a:off x="323458" y="1197021"/>
            <a:ext cx="7772400" cy="536049"/>
          </a:xfrm>
        </p:spPr>
        <p:txBody>
          <a:bodyPr lIns="0" tIns="0" bIns="0">
            <a:normAutofit/>
          </a:bodyPr>
          <a:lstStyle>
            <a:lvl1pPr marL="0" indent="0">
              <a:buNone/>
              <a:defRPr sz="2500" baseline="0">
                <a:solidFill>
                  <a:srgbClr val="FFFFFF"/>
                </a:solidFill>
                <a:latin typeface="Arial"/>
                <a:cs typeface="Arial"/>
              </a:defRPr>
            </a:lvl1pPr>
          </a:lstStyle>
          <a:p>
            <a:pPr lvl="0"/>
            <a:r>
              <a:rPr lang="en-US" dirty="0"/>
              <a:t>This is your subtitle</a:t>
            </a:r>
          </a:p>
        </p:txBody>
      </p:sp>
      <p:sp>
        <p:nvSpPr>
          <p:cNvPr id="10" name="Text Placeholder 13"/>
          <p:cNvSpPr>
            <a:spLocks noGrp="1"/>
          </p:cNvSpPr>
          <p:nvPr>
            <p:ph type="body" sz="quarter" idx="11" hasCustomPrompt="1"/>
          </p:nvPr>
        </p:nvSpPr>
        <p:spPr>
          <a:xfrm>
            <a:off x="323458" y="1779960"/>
            <a:ext cx="5710238" cy="419653"/>
          </a:xfrm>
        </p:spPr>
        <p:txBody>
          <a:bodyPr lIns="0" bIns="0"/>
          <a:lstStyle>
            <a:lvl1pPr marL="0" indent="0">
              <a:buNone/>
              <a:defRPr sz="3200">
                <a:solidFill>
                  <a:schemeClr val="bg1"/>
                </a:solidFill>
              </a:defRPr>
            </a:lvl1pPr>
          </a:lstStyle>
          <a:p>
            <a:r>
              <a:rPr lang="en-US" sz="1500" b="0" i="0" dirty="0">
                <a:latin typeface="Georgia"/>
                <a:cs typeface="Georgia"/>
              </a:rPr>
              <a:t>This is your body copy</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Tree>
    <p:extLst>
      <p:ext uri="{BB962C8B-B14F-4D97-AF65-F5344CB8AC3E}">
        <p14:creationId xmlns:p14="http://schemas.microsoft.com/office/powerpoint/2010/main" val="3634489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Interior Slide 3">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253746"/>
                </a:solidFill>
                <a:latin typeface="Georgia"/>
                <a:cs typeface="Georgia"/>
              </a:rPr>
              <a:t>‹#›</a:t>
            </a:fld>
            <a:endParaRPr lang="en-US" sz="1200" dirty="0">
              <a:solidFill>
                <a:srgbClr val="253746"/>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rgbClr val="253746"/>
                </a:solidFill>
                <a:latin typeface="Arial-BoldMT"/>
                <a:cs typeface="Arial-BoldMT"/>
              </a:defRPr>
            </a:lvl1pPr>
          </a:lstStyle>
          <a:p>
            <a:r>
              <a:rPr lang="en-US" dirty="0"/>
              <a:t>THIS IS YOUR TITLE</a:t>
            </a:r>
            <a:br>
              <a:rPr lang="en-US" dirty="0"/>
            </a:br>
            <a:endParaRPr lang="en-US" dirty="0"/>
          </a:p>
        </p:txBody>
      </p:sp>
      <p:sp>
        <p:nvSpPr>
          <p:cNvPr id="12" name="Picture Placeholder 12"/>
          <p:cNvSpPr>
            <a:spLocks noGrp="1"/>
          </p:cNvSpPr>
          <p:nvPr>
            <p:ph type="pic" sz="quarter" idx="19" hasCustomPrompt="1"/>
          </p:nvPr>
        </p:nvSpPr>
        <p:spPr>
          <a:xfrm>
            <a:off x="5412264" y="3807522"/>
            <a:ext cx="3399267" cy="2158380"/>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3" name="Picture Placeholder 12"/>
          <p:cNvSpPr>
            <a:spLocks noGrp="1"/>
          </p:cNvSpPr>
          <p:nvPr>
            <p:ph type="pic" sz="quarter" idx="20" hasCustomPrompt="1"/>
          </p:nvPr>
        </p:nvSpPr>
        <p:spPr>
          <a:xfrm>
            <a:off x="5412264" y="1826156"/>
            <a:ext cx="3399267" cy="1981366"/>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5" name="Text Placeholder 11"/>
          <p:cNvSpPr>
            <a:spLocks noGrp="1"/>
          </p:cNvSpPr>
          <p:nvPr>
            <p:ph type="body" sz="quarter" idx="10" hasCustomPrompt="1"/>
          </p:nvPr>
        </p:nvSpPr>
        <p:spPr>
          <a:xfrm>
            <a:off x="323458" y="1197021"/>
            <a:ext cx="7772400" cy="536049"/>
          </a:xfrm>
        </p:spPr>
        <p:txBody>
          <a:bodyPr lIns="0" tIns="0" bIns="0">
            <a:normAutofit/>
          </a:bodyPr>
          <a:lstStyle>
            <a:lvl1pPr marL="0" indent="0">
              <a:buNone/>
              <a:defRPr sz="2500" baseline="0">
                <a:solidFill>
                  <a:srgbClr val="A4343A"/>
                </a:solidFill>
                <a:latin typeface="Arial"/>
                <a:cs typeface="Arial"/>
              </a:defRPr>
            </a:lvl1pPr>
          </a:lstStyle>
          <a:p>
            <a:pPr lvl="0"/>
            <a:r>
              <a:rPr lang="en-US" dirty="0"/>
              <a:t>This is your subtitle</a:t>
            </a:r>
          </a:p>
        </p:txBody>
      </p:sp>
      <p:sp>
        <p:nvSpPr>
          <p:cNvPr id="16" name="Text Placeholder 13"/>
          <p:cNvSpPr>
            <a:spLocks noGrp="1"/>
          </p:cNvSpPr>
          <p:nvPr>
            <p:ph type="body" sz="quarter" idx="11" hasCustomPrompt="1"/>
          </p:nvPr>
        </p:nvSpPr>
        <p:spPr>
          <a:xfrm>
            <a:off x="323458" y="1779960"/>
            <a:ext cx="5710238" cy="419653"/>
          </a:xfrm>
        </p:spPr>
        <p:txBody>
          <a:bodyPr lIns="0" bIns="0"/>
          <a:lstStyle>
            <a:lvl1pPr marL="0" indent="0">
              <a:buNone/>
              <a:defRPr sz="3200">
                <a:solidFill>
                  <a:srgbClr val="253746"/>
                </a:solidFill>
              </a:defRPr>
            </a:lvl1pPr>
          </a:lstStyle>
          <a:p>
            <a:r>
              <a:rPr lang="en-US" sz="1500" b="0" i="0" dirty="0">
                <a:latin typeface="Georgia"/>
                <a:cs typeface="Georgia"/>
              </a:rPr>
              <a:t>This is your body copy</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8" cy="428671"/>
          </a:xfrm>
          <a:prstGeom prst="rect">
            <a:avLst/>
          </a:prstGeom>
        </p:spPr>
      </p:pic>
    </p:spTree>
    <p:extLst>
      <p:ext uri="{BB962C8B-B14F-4D97-AF65-F5344CB8AC3E}">
        <p14:creationId xmlns:p14="http://schemas.microsoft.com/office/powerpoint/2010/main" val="4088046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Interior 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FFFFFF"/>
                </a:solidFill>
                <a:latin typeface="Georgia"/>
                <a:cs typeface="Georgia"/>
              </a:rPr>
              <a:t>‹#›</a:t>
            </a:fld>
            <a:endParaRPr lang="en-US" sz="1200" dirty="0">
              <a:solidFill>
                <a:srgbClr val="FFFFFF"/>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sp>
        <p:nvSpPr>
          <p:cNvPr id="13" name="Picture Placeholder 12"/>
          <p:cNvSpPr>
            <a:spLocks noGrp="1"/>
          </p:cNvSpPr>
          <p:nvPr>
            <p:ph type="pic" sz="quarter" idx="20" hasCustomPrompt="1"/>
          </p:nvPr>
        </p:nvSpPr>
        <p:spPr>
          <a:xfrm>
            <a:off x="323458" y="1826155"/>
            <a:ext cx="7772400" cy="3345023"/>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9" name="Text Placeholder 11"/>
          <p:cNvSpPr>
            <a:spLocks noGrp="1"/>
          </p:cNvSpPr>
          <p:nvPr>
            <p:ph type="body" sz="quarter" idx="10" hasCustomPrompt="1"/>
          </p:nvPr>
        </p:nvSpPr>
        <p:spPr>
          <a:xfrm>
            <a:off x="323458" y="1197021"/>
            <a:ext cx="7772400" cy="536049"/>
          </a:xfrm>
        </p:spPr>
        <p:txBody>
          <a:bodyPr lIns="0" tIns="0" bIns="0">
            <a:normAutofit/>
          </a:bodyPr>
          <a:lstStyle>
            <a:lvl1pPr marL="0" indent="0">
              <a:buNone/>
              <a:defRPr sz="2500" baseline="0">
                <a:solidFill>
                  <a:srgbClr val="FFFFFF"/>
                </a:solidFill>
                <a:latin typeface="Arial"/>
                <a:cs typeface="Arial"/>
              </a:defRPr>
            </a:lvl1pPr>
          </a:lstStyle>
          <a:p>
            <a:pPr lvl="0"/>
            <a:r>
              <a:rPr lang="en-US" dirty="0"/>
              <a:t>This is your 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3" name="Text Placeholder 2"/>
          <p:cNvSpPr>
            <a:spLocks noGrp="1"/>
          </p:cNvSpPr>
          <p:nvPr>
            <p:ph type="body" sz="quarter" idx="21" hasCustomPrompt="1"/>
          </p:nvPr>
        </p:nvSpPr>
        <p:spPr>
          <a:xfrm>
            <a:off x="323458" y="5327976"/>
            <a:ext cx="3029234" cy="220947"/>
          </a:xfrm>
        </p:spPr>
        <p:txBody>
          <a:bodyPr lIns="0" tIns="0" rIns="0" bIns="0">
            <a:noAutofit/>
          </a:bodyPr>
          <a:lstStyle>
            <a:lvl5pPr marL="0" indent="0" algn="l">
              <a:buNone/>
              <a:defRPr sz="1100" baseline="0">
                <a:solidFill>
                  <a:schemeClr val="bg1"/>
                </a:solidFill>
              </a:defRPr>
            </a:lvl5pPr>
          </a:lstStyle>
          <a:p>
            <a:pPr lvl="4"/>
            <a:r>
              <a:rPr lang="en-US" dirty="0"/>
              <a:t>Insert caption here</a:t>
            </a:r>
          </a:p>
        </p:txBody>
      </p:sp>
    </p:spTree>
    <p:extLst>
      <p:ext uri="{BB962C8B-B14F-4D97-AF65-F5344CB8AC3E}">
        <p14:creationId xmlns:p14="http://schemas.microsoft.com/office/powerpoint/2010/main" val="2679737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Interior 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sp>
        <p:nvSpPr>
          <p:cNvPr id="9" name="Text Placeholder 11"/>
          <p:cNvSpPr>
            <a:spLocks noGrp="1"/>
          </p:cNvSpPr>
          <p:nvPr>
            <p:ph type="body" sz="quarter" idx="10" hasCustomPrompt="1"/>
          </p:nvPr>
        </p:nvSpPr>
        <p:spPr>
          <a:xfrm>
            <a:off x="323458" y="1197021"/>
            <a:ext cx="7772400" cy="536049"/>
          </a:xfrm>
        </p:spPr>
        <p:txBody>
          <a:bodyPr lIns="0" tIns="0" bIns="0">
            <a:normAutofit/>
          </a:bodyPr>
          <a:lstStyle>
            <a:lvl1pPr marL="0" indent="0">
              <a:buNone/>
              <a:defRPr sz="2500" baseline="0">
                <a:solidFill>
                  <a:srgbClr val="FFFFFF"/>
                </a:solidFill>
                <a:latin typeface="Arial"/>
                <a:cs typeface="Arial"/>
              </a:defRPr>
            </a:lvl1pPr>
          </a:lstStyle>
          <a:p>
            <a:pPr lvl="0"/>
            <a:r>
              <a:rPr lang="en-US" dirty="0"/>
              <a:t>This is your subtitle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14" name="Picture Placeholder 12"/>
          <p:cNvSpPr>
            <a:spLocks noGrp="1"/>
          </p:cNvSpPr>
          <p:nvPr>
            <p:ph type="pic" sz="quarter" idx="20" hasCustomPrompt="1"/>
          </p:nvPr>
        </p:nvSpPr>
        <p:spPr>
          <a:xfrm>
            <a:off x="323458" y="1826155"/>
            <a:ext cx="7772400" cy="3345023"/>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5" name="Text Placeholder 2"/>
          <p:cNvSpPr>
            <a:spLocks noGrp="1"/>
          </p:cNvSpPr>
          <p:nvPr>
            <p:ph type="body" sz="quarter" idx="21" hasCustomPrompt="1"/>
          </p:nvPr>
        </p:nvSpPr>
        <p:spPr>
          <a:xfrm>
            <a:off x="323458" y="5327976"/>
            <a:ext cx="3029234" cy="220947"/>
          </a:xfrm>
        </p:spPr>
        <p:txBody>
          <a:bodyPr lIns="0" tIns="0" rIns="0" bIns="0">
            <a:noAutofit/>
          </a:bodyPr>
          <a:lstStyle>
            <a:lvl5pPr marL="0" indent="0" algn="l">
              <a:buNone/>
              <a:defRPr sz="1100" baseline="0">
                <a:solidFill>
                  <a:schemeClr val="bg1"/>
                </a:solidFill>
              </a:defRPr>
            </a:lvl5pPr>
          </a:lstStyle>
          <a:p>
            <a:pPr lvl="4"/>
            <a:r>
              <a:rPr lang="en-US" dirty="0"/>
              <a:t>Insert caption here</a:t>
            </a:r>
          </a:p>
        </p:txBody>
      </p:sp>
    </p:spTree>
    <p:extLst>
      <p:ext uri="{BB962C8B-B14F-4D97-AF65-F5344CB8AC3E}">
        <p14:creationId xmlns:p14="http://schemas.microsoft.com/office/powerpoint/2010/main" val="2140090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Interior Slide 4">
    <p:bg>
      <p:bgPr>
        <a:blipFill>
          <a:blip r:embed="rId2">
            <a:alphaModFix amt="0"/>
          </a:blip>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253746"/>
                </a:solidFill>
                <a:latin typeface="Georgia"/>
                <a:cs typeface="Georgia"/>
              </a:rPr>
              <a:t>‹#›</a:t>
            </a:fld>
            <a:endParaRPr lang="en-US" sz="1200" dirty="0">
              <a:solidFill>
                <a:srgbClr val="253746"/>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rgbClr val="253746"/>
                </a:solidFill>
                <a:latin typeface="Arial-BoldMT"/>
                <a:cs typeface="Arial-BoldMT"/>
              </a:defRPr>
            </a:lvl1pPr>
          </a:lstStyle>
          <a:p>
            <a:r>
              <a:rPr lang="en-US" dirty="0"/>
              <a:t>THIS IS YOUR TITLE</a:t>
            </a:r>
            <a:br>
              <a:rPr lang="en-US" dirty="0"/>
            </a:br>
            <a:endParaRPr lang="en-US" dirty="0"/>
          </a:p>
        </p:txBody>
      </p:sp>
      <p:sp>
        <p:nvSpPr>
          <p:cNvPr id="15" name="Text Placeholder 11"/>
          <p:cNvSpPr>
            <a:spLocks noGrp="1"/>
          </p:cNvSpPr>
          <p:nvPr>
            <p:ph type="body" sz="quarter" idx="10" hasCustomPrompt="1"/>
          </p:nvPr>
        </p:nvSpPr>
        <p:spPr>
          <a:xfrm>
            <a:off x="323458" y="1197021"/>
            <a:ext cx="7772400" cy="536049"/>
          </a:xfrm>
        </p:spPr>
        <p:txBody>
          <a:bodyPr lIns="0" tIns="0" bIns="0">
            <a:normAutofit/>
          </a:bodyPr>
          <a:lstStyle>
            <a:lvl1pPr marL="0" indent="0">
              <a:buNone/>
              <a:defRPr sz="2500" baseline="0">
                <a:solidFill>
                  <a:srgbClr val="A4343A"/>
                </a:solidFill>
                <a:latin typeface="Arial"/>
                <a:cs typeface="Arial"/>
              </a:defRPr>
            </a:lvl1pPr>
          </a:lstStyle>
          <a:p>
            <a:pPr lvl="0"/>
            <a:r>
              <a:rPr lang="en-US" dirty="0"/>
              <a:t>This is your 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8" cy="428671"/>
          </a:xfrm>
          <a:prstGeom prst="rect">
            <a:avLst/>
          </a:prstGeom>
        </p:spPr>
      </p:pic>
      <p:sp>
        <p:nvSpPr>
          <p:cNvPr id="9" name="Picture Placeholder 12"/>
          <p:cNvSpPr>
            <a:spLocks noGrp="1"/>
          </p:cNvSpPr>
          <p:nvPr>
            <p:ph type="pic" sz="quarter" idx="20" hasCustomPrompt="1"/>
          </p:nvPr>
        </p:nvSpPr>
        <p:spPr>
          <a:xfrm>
            <a:off x="323458" y="1826155"/>
            <a:ext cx="7772400" cy="3345023"/>
          </a:xfrm>
        </p:spPr>
        <p:txBody>
          <a:bodyPr>
            <a:normAutofit/>
          </a:bodyPr>
          <a:lstStyle>
            <a:lvl1pPr marL="0" indent="0" algn="ctr">
              <a:buFontTx/>
              <a:buNone/>
              <a:defRPr sz="1000" baseline="0">
                <a:solidFill>
                  <a:schemeClr val="tx1">
                    <a:lumMod val="50000"/>
                    <a:lumOff val="50000"/>
                  </a:schemeClr>
                </a:solidFill>
              </a:defRPr>
            </a:lvl1pPr>
          </a:lstStyle>
          <a:p>
            <a:r>
              <a:rPr lang="en-US" dirty="0"/>
              <a:t>  </a:t>
            </a:r>
          </a:p>
        </p:txBody>
      </p:sp>
      <p:sp>
        <p:nvSpPr>
          <p:cNvPr id="10" name="Text Placeholder 2"/>
          <p:cNvSpPr>
            <a:spLocks noGrp="1"/>
          </p:cNvSpPr>
          <p:nvPr>
            <p:ph type="body" sz="quarter" idx="21" hasCustomPrompt="1"/>
          </p:nvPr>
        </p:nvSpPr>
        <p:spPr>
          <a:xfrm>
            <a:off x="323458" y="5327976"/>
            <a:ext cx="3029234" cy="220947"/>
          </a:xfrm>
        </p:spPr>
        <p:txBody>
          <a:bodyPr lIns="0" tIns="0" rIns="0" bIns="0">
            <a:noAutofit/>
          </a:bodyPr>
          <a:lstStyle>
            <a:lvl5pPr marL="0" indent="0" algn="l">
              <a:buNone/>
              <a:defRPr sz="1100" baseline="0">
                <a:solidFill>
                  <a:srgbClr val="253746"/>
                </a:solidFill>
              </a:defRPr>
            </a:lvl5pPr>
          </a:lstStyle>
          <a:p>
            <a:pPr lvl="4"/>
            <a:r>
              <a:rPr lang="en-US" dirty="0"/>
              <a:t>Insert caption here</a:t>
            </a:r>
          </a:p>
        </p:txBody>
      </p:sp>
    </p:spTree>
    <p:extLst>
      <p:ext uri="{BB962C8B-B14F-4D97-AF65-F5344CB8AC3E}">
        <p14:creationId xmlns:p14="http://schemas.microsoft.com/office/powerpoint/2010/main" val="2088324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ue Interior 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FFFFFF"/>
                </a:solidFill>
                <a:latin typeface="Georgia"/>
                <a:cs typeface="Georgia"/>
              </a:rPr>
              <a:t>‹#›</a:t>
            </a:fld>
            <a:endParaRPr lang="en-US" sz="1200" dirty="0">
              <a:solidFill>
                <a:srgbClr val="FFFFFF"/>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10" name="Content Placeholder 5"/>
          <p:cNvSpPr>
            <a:spLocks noGrp="1"/>
          </p:cNvSpPr>
          <p:nvPr>
            <p:ph sz="quarter" idx="21"/>
          </p:nvPr>
        </p:nvSpPr>
        <p:spPr>
          <a:xfrm>
            <a:off x="323850" y="1271588"/>
            <a:ext cx="7772400" cy="4276725"/>
          </a:xfrm>
        </p:spPr>
        <p:txBody>
          <a:bodyPr>
            <a:normAutofit/>
          </a:bodyPr>
          <a:lstStyle>
            <a:lvl1pPr>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ed Interior 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8" name="Content Placeholder 5"/>
          <p:cNvSpPr>
            <a:spLocks noGrp="1"/>
          </p:cNvSpPr>
          <p:nvPr>
            <p:ph sz="quarter" idx="21"/>
          </p:nvPr>
        </p:nvSpPr>
        <p:spPr>
          <a:xfrm>
            <a:off x="323850" y="1271588"/>
            <a:ext cx="7772400" cy="4276725"/>
          </a:xfrm>
        </p:spPr>
        <p:txBody>
          <a:bodyPr>
            <a:normAutofit/>
          </a:bodyPr>
          <a:lstStyle>
            <a:lvl1pPr>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White 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6862" y="1114425"/>
            <a:ext cx="7772400" cy="1470025"/>
          </a:xfrm>
        </p:spPr>
        <p:txBody>
          <a:bodyPr bIns="0"/>
          <a:lstStyle>
            <a:lvl1pPr algn="l">
              <a:defRPr sz="4500" b="0" i="0" baseline="0">
                <a:solidFill>
                  <a:srgbClr val="253746"/>
                </a:solidFill>
                <a:latin typeface="Arial-BoldMT"/>
                <a:cs typeface="Arial-BoldMT"/>
              </a:defRPr>
            </a:lvl1pPr>
          </a:lstStyle>
          <a:p>
            <a:r>
              <a:rPr lang="en-US" dirty="0"/>
              <a:t>THIS IS YOUR PRESENTATION TITLE</a:t>
            </a:r>
          </a:p>
        </p:txBody>
      </p:sp>
      <p:sp>
        <p:nvSpPr>
          <p:cNvPr id="3" name="Subtitle 2"/>
          <p:cNvSpPr>
            <a:spLocks noGrp="1"/>
          </p:cNvSpPr>
          <p:nvPr>
            <p:ph type="subTitle" idx="1"/>
          </p:nvPr>
        </p:nvSpPr>
        <p:spPr>
          <a:xfrm>
            <a:off x="296862" y="2870200"/>
            <a:ext cx="6400800" cy="1752600"/>
          </a:xfrm>
        </p:spPr>
        <p:txBody>
          <a:bodyPr wrap="none" tIns="0" bIns="0">
            <a:normAutofit/>
          </a:bodyPr>
          <a:lstStyle>
            <a:lvl1pPr marL="0" indent="0" algn="l">
              <a:buNone/>
              <a:defRPr sz="2300" b="0" i="0">
                <a:solidFill>
                  <a:srgbClr val="253746"/>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875" y="5482717"/>
            <a:ext cx="2286000" cy="978408"/>
          </a:xfrm>
          <a:prstGeom prst="rect">
            <a:avLst/>
          </a:prstGeom>
        </p:spPr>
      </p:pic>
    </p:spTree>
    <p:extLst>
      <p:ext uri="{BB962C8B-B14F-4D97-AF65-F5344CB8AC3E}">
        <p14:creationId xmlns:p14="http://schemas.microsoft.com/office/powerpoint/2010/main" val="988153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White Interior Slide 4">
    <p:bg>
      <p:bgPr>
        <a:blipFill>
          <a:blip r:embed="rId2">
            <a:alphaModFix amt="0"/>
          </a:blip>
          <a:tile tx="0" ty="0" sx="100000" sy="100000" flip="none" algn="tl"/>
        </a:blipFill>
        <a:effectLst/>
      </p:bgPr>
    </p:bg>
    <p:spTree>
      <p:nvGrpSpPr>
        <p:cNvPr id="1" name=""/>
        <p:cNvGrpSpPr/>
        <p:nvPr/>
      </p:nvGrpSpPr>
      <p:grpSpPr>
        <a:xfrm>
          <a:off x="0" y="0"/>
          <a:ext cx="0" cy="0"/>
          <a:chOff x="0" y="0"/>
          <a:chExt cx="0" cy="0"/>
        </a:xfrm>
      </p:grpSpPr>
      <p:sp>
        <p:nvSpPr>
          <p:cNvPr id="6" name="Content Placeholder 5"/>
          <p:cNvSpPr>
            <a:spLocks noGrp="1"/>
          </p:cNvSpPr>
          <p:nvPr>
            <p:ph sz="quarter" idx="21"/>
          </p:nvPr>
        </p:nvSpPr>
        <p:spPr>
          <a:xfrm>
            <a:off x="323850" y="1271588"/>
            <a:ext cx="7772400" cy="4276725"/>
          </a:xfrm>
        </p:spPr>
        <p:txBody>
          <a:bodyPr>
            <a:normAutofit/>
          </a:bodyPr>
          <a:lstStyle>
            <a:lvl1pPr>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253746"/>
                </a:solidFill>
                <a:latin typeface="Georgia"/>
                <a:cs typeface="Georgia"/>
              </a:rPr>
              <a:t>‹#›</a:t>
            </a:fld>
            <a:endParaRPr lang="en-US" sz="1200" dirty="0">
              <a:solidFill>
                <a:srgbClr val="253746"/>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rgbClr val="253746"/>
                </a:solidFill>
                <a:latin typeface="Arial-BoldMT"/>
                <a:cs typeface="Arial-BoldMT"/>
              </a:defRPr>
            </a:lvl1pPr>
          </a:lstStyle>
          <a:p>
            <a:r>
              <a:rPr lang="en-US" dirty="0"/>
              <a:t>THIS IS YOUR TITLE</a:t>
            </a:r>
            <a:br>
              <a:rPr lang="en-US" dirty="0"/>
            </a:b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8" cy="428671"/>
          </a:xfrm>
          <a:prstGeom prst="rect">
            <a:avLst/>
          </a:prstGeom>
        </p:spPr>
      </p:pic>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Blue Interior 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FFFFFF"/>
                </a:solidFill>
                <a:latin typeface="Georgia"/>
                <a:cs typeface="Georgia"/>
              </a:rPr>
              <a:t>‹#›</a:t>
            </a:fld>
            <a:endParaRPr lang="en-US" sz="1200" dirty="0">
              <a:solidFill>
                <a:srgbClr val="FFFFFF"/>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6" name="Text Placeholder 5"/>
          <p:cNvSpPr txBox="1">
            <a:spLocks/>
          </p:cNvSpPr>
          <p:nvPr userDrawn="1"/>
        </p:nvSpPr>
        <p:spPr>
          <a:xfrm>
            <a:off x="323458" y="1271588"/>
            <a:ext cx="5710238" cy="41965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solidFill>
                  <a:srgbClr val="FFFFFF"/>
                </a:solidFill>
              </a:rPr>
              <a:t>This is your body copy</a:t>
            </a: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Red Interior 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6" name="Text Placeholder 5"/>
          <p:cNvSpPr txBox="1">
            <a:spLocks/>
          </p:cNvSpPr>
          <p:nvPr userDrawn="1"/>
        </p:nvSpPr>
        <p:spPr>
          <a:xfrm>
            <a:off x="323458" y="1271588"/>
            <a:ext cx="5710238" cy="41965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solidFill>
                  <a:srgbClr val="FFFFFF"/>
                </a:solidFill>
              </a:rPr>
              <a:t>This is your body copy</a:t>
            </a: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White Interior Slide 4">
    <p:bg>
      <p:bgPr>
        <a:blipFill>
          <a:blip r:embed="rId2">
            <a:alphaModFix amt="0"/>
          </a:blip>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253746"/>
                </a:solidFill>
                <a:latin typeface="Georgia"/>
                <a:cs typeface="Georgia"/>
              </a:rPr>
              <a:t>‹#›</a:t>
            </a:fld>
            <a:endParaRPr lang="en-US" sz="1200" dirty="0">
              <a:solidFill>
                <a:srgbClr val="253746"/>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rgbClr val="253746"/>
                </a:solidFill>
                <a:latin typeface="Arial-BoldMT"/>
                <a:cs typeface="Arial-BoldMT"/>
              </a:defRPr>
            </a:lvl1pPr>
          </a:lstStyle>
          <a:p>
            <a:r>
              <a:rPr lang="en-US" dirty="0"/>
              <a:t>THIS IS YOUR TITLE</a:t>
            </a:r>
            <a:br>
              <a:rPr lang="en-US" dirty="0"/>
            </a:b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8" cy="428671"/>
          </a:xfrm>
          <a:prstGeom prst="rect">
            <a:avLst/>
          </a:prstGeom>
        </p:spPr>
      </p:pic>
      <p:sp>
        <p:nvSpPr>
          <p:cNvPr id="9" name="Text Placeholder 5"/>
          <p:cNvSpPr txBox="1">
            <a:spLocks/>
          </p:cNvSpPr>
          <p:nvPr userDrawn="1"/>
        </p:nvSpPr>
        <p:spPr>
          <a:xfrm>
            <a:off x="323458" y="1271588"/>
            <a:ext cx="5710238" cy="41965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solidFill>
                  <a:schemeClr val="tx1"/>
                </a:solidFill>
              </a:rPr>
              <a:t>This is your body copy</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ue Interior 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FFFFFF"/>
                </a:solidFill>
                <a:latin typeface="Georgia"/>
                <a:cs typeface="Georgia"/>
              </a:rPr>
              <a:t>‹#›</a:t>
            </a:fld>
            <a:endParaRPr lang="en-US" sz="1200" dirty="0">
              <a:solidFill>
                <a:srgbClr val="FFFFFF"/>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10" name="Content Placeholder 5"/>
          <p:cNvSpPr>
            <a:spLocks noGrp="1"/>
          </p:cNvSpPr>
          <p:nvPr>
            <p:ph sz="quarter" idx="21"/>
          </p:nvPr>
        </p:nvSpPr>
        <p:spPr>
          <a:xfrm>
            <a:off x="323850" y="1271588"/>
            <a:ext cx="3774145" cy="4276725"/>
          </a:xfrm>
        </p:spPr>
        <p:txBody>
          <a:bodyPr>
            <a:normAutofit/>
          </a:bodyPr>
          <a:lstStyle>
            <a:lvl1pPr>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22"/>
          </p:nvPr>
        </p:nvSpPr>
        <p:spPr>
          <a:xfrm>
            <a:off x="4321713" y="1271588"/>
            <a:ext cx="3774145" cy="4276725"/>
          </a:xfrm>
        </p:spPr>
        <p:txBody>
          <a:bodyPr>
            <a:normAutofit/>
          </a:bodyPr>
          <a:lstStyle>
            <a:lvl1pPr>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Red Interior 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10" name="Content Placeholder 5"/>
          <p:cNvSpPr>
            <a:spLocks noGrp="1"/>
          </p:cNvSpPr>
          <p:nvPr>
            <p:ph sz="quarter" idx="21"/>
          </p:nvPr>
        </p:nvSpPr>
        <p:spPr>
          <a:xfrm>
            <a:off x="323850" y="1271588"/>
            <a:ext cx="3774145" cy="4276725"/>
          </a:xfrm>
        </p:spPr>
        <p:txBody>
          <a:bodyPr>
            <a:normAutofit/>
          </a:bodyPr>
          <a:lstStyle>
            <a:lvl1pPr>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22"/>
          </p:nvPr>
        </p:nvSpPr>
        <p:spPr>
          <a:xfrm>
            <a:off x="4321713" y="1271588"/>
            <a:ext cx="3774145" cy="4276725"/>
          </a:xfrm>
        </p:spPr>
        <p:txBody>
          <a:bodyPr>
            <a:normAutofit/>
          </a:bodyPr>
          <a:lstStyle>
            <a:lvl1pPr>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White Interior Slide 4">
    <p:bg>
      <p:bgPr>
        <a:blipFill>
          <a:blip r:embed="rId2">
            <a:alphaModFix amt="0"/>
          </a:blip>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253746"/>
                </a:solidFill>
                <a:latin typeface="Georgia"/>
                <a:cs typeface="Georgia"/>
              </a:rPr>
              <a:t>‹#›</a:t>
            </a:fld>
            <a:endParaRPr lang="en-US" sz="1200" dirty="0">
              <a:solidFill>
                <a:srgbClr val="253746"/>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rgbClr val="253746"/>
                </a:solidFill>
                <a:latin typeface="Arial-BoldMT"/>
                <a:cs typeface="Arial-BoldMT"/>
              </a:defRPr>
            </a:lvl1pPr>
          </a:lstStyle>
          <a:p>
            <a:r>
              <a:rPr lang="en-US" dirty="0"/>
              <a:t>THIS IS YOUR TITLE</a:t>
            </a:r>
            <a:br>
              <a:rPr lang="en-US" dirty="0"/>
            </a:b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8" cy="428671"/>
          </a:xfrm>
          <a:prstGeom prst="rect">
            <a:avLst/>
          </a:prstGeom>
        </p:spPr>
      </p:pic>
      <p:sp>
        <p:nvSpPr>
          <p:cNvPr id="9" name="Content Placeholder 5"/>
          <p:cNvSpPr>
            <a:spLocks noGrp="1"/>
          </p:cNvSpPr>
          <p:nvPr>
            <p:ph sz="quarter" idx="21"/>
          </p:nvPr>
        </p:nvSpPr>
        <p:spPr>
          <a:xfrm>
            <a:off x="323850" y="1271588"/>
            <a:ext cx="3774145" cy="4276725"/>
          </a:xfrm>
        </p:spPr>
        <p:txBody>
          <a:bodyPr>
            <a:normAutofit/>
          </a:bodyPr>
          <a:lstStyle>
            <a:lvl1pPr>
              <a:defRPr sz="1500">
                <a:solidFill>
                  <a:schemeClr val="tx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5"/>
          <p:cNvSpPr>
            <a:spLocks noGrp="1"/>
          </p:cNvSpPr>
          <p:nvPr>
            <p:ph sz="quarter" idx="22"/>
          </p:nvPr>
        </p:nvSpPr>
        <p:spPr>
          <a:xfrm>
            <a:off x="4321713" y="1271588"/>
            <a:ext cx="3774145" cy="4276725"/>
          </a:xfrm>
        </p:spPr>
        <p:txBody>
          <a:bodyPr>
            <a:normAutofit/>
          </a:bodyPr>
          <a:lstStyle>
            <a:lvl1pPr>
              <a:defRPr sz="1500">
                <a:solidFill>
                  <a:schemeClr val="tx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Blue Interior 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FFFFFF"/>
                </a:solidFill>
                <a:latin typeface="Georgia"/>
                <a:cs typeface="Georgia"/>
              </a:rPr>
              <a:t>‹#›</a:t>
            </a:fld>
            <a:endParaRPr lang="en-US" sz="1200" dirty="0">
              <a:solidFill>
                <a:srgbClr val="FFFFFF"/>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10" name="Content Placeholder 5"/>
          <p:cNvSpPr>
            <a:spLocks noGrp="1"/>
          </p:cNvSpPr>
          <p:nvPr>
            <p:ph sz="quarter" idx="21"/>
          </p:nvPr>
        </p:nvSpPr>
        <p:spPr>
          <a:xfrm>
            <a:off x="323850" y="1826155"/>
            <a:ext cx="3774145" cy="3722158"/>
          </a:xfrm>
        </p:spPr>
        <p:txBody>
          <a:bodyPr>
            <a:normAutofit/>
          </a:bodyPr>
          <a:lstStyle>
            <a:lvl1pPr>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22"/>
          </p:nvPr>
        </p:nvSpPr>
        <p:spPr>
          <a:xfrm>
            <a:off x="4321713" y="1826155"/>
            <a:ext cx="3774145" cy="3722158"/>
          </a:xfrm>
        </p:spPr>
        <p:txBody>
          <a:bodyPr>
            <a:normAutofit/>
          </a:bodyPr>
          <a:lstStyle>
            <a:lvl1pPr>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p:cNvSpPr>
            <a:spLocks noGrp="1"/>
          </p:cNvSpPr>
          <p:nvPr>
            <p:ph type="body" sz="quarter" idx="10" hasCustomPrompt="1"/>
          </p:nvPr>
        </p:nvSpPr>
        <p:spPr>
          <a:xfrm>
            <a:off x="323458" y="1197021"/>
            <a:ext cx="3774537" cy="536049"/>
          </a:xfrm>
        </p:spPr>
        <p:txBody>
          <a:bodyPr lIns="0" tIns="0" bIns="0">
            <a:normAutofit/>
          </a:bodyPr>
          <a:lstStyle>
            <a:lvl1pPr marL="0" indent="0">
              <a:buNone/>
              <a:defRPr sz="2500" baseline="0">
                <a:solidFill>
                  <a:srgbClr val="FFFFFF"/>
                </a:solidFill>
                <a:latin typeface="Arial"/>
                <a:cs typeface="Arial"/>
              </a:defRPr>
            </a:lvl1pPr>
          </a:lstStyle>
          <a:p>
            <a:pPr lvl="0"/>
            <a:r>
              <a:rPr lang="en-US" dirty="0"/>
              <a:t>This is your subtitle</a:t>
            </a:r>
          </a:p>
        </p:txBody>
      </p:sp>
      <p:sp>
        <p:nvSpPr>
          <p:cNvPr id="13" name="Text Placeholder 11"/>
          <p:cNvSpPr>
            <a:spLocks noGrp="1"/>
          </p:cNvSpPr>
          <p:nvPr>
            <p:ph type="body" sz="quarter" idx="23" hasCustomPrompt="1"/>
          </p:nvPr>
        </p:nvSpPr>
        <p:spPr>
          <a:xfrm>
            <a:off x="4321713" y="1197021"/>
            <a:ext cx="3774537" cy="536049"/>
          </a:xfrm>
        </p:spPr>
        <p:txBody>
          <a:bodyPr lIns="0" tIns="0" bIns="0">
            <a:normAutofit/>
          </a:bodyPr>
          <a:lstStyle>
            <a:lvl1pPr marL="0" indent="0">
              <a:buNone/>
              <a:defRPr sz="2500" baseline="0">
                <a:solidFill>
                  <a:srgbClr val="FFFFFF"/>
                </a:solidFill>
                <a:latin typeface="Arial"/>
                <a:cs typeface="Arial"/>
              </a:defRPr>
            </a:lvl1pPr>
          </a:lstStyle>
          <a:p>
            <a:pPr lvl="0"/>
            <a:r>
              <a:rPr lang="en-US" dirty="0"/>
              <a:t>This is your subtitle</a:t>
            </a: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Red Interior 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14" name="Content Placeholder 5"/>
          <p:cNvSpPr>
            <a:spLocks noGrp="1"/>
          </p:cNvSpPr>
          <p:nvPr>
            <p:ph sz="quarter" idx="21"/>
          </p:nvPr>
        </p:nvSpPr>
        <p:spPr>
          <a:xfrm>
            <a:off x="323850" y="1826155"/>
            <a:ext cx="3774145" cy="3722158"/>
          </a:xfrm>
        </p:spPr>
        <p:txBody>
          <a:bodyPr>
            <a:normAutofit/>
          </a:bodyPr>
          <a:lstStyle>
            <a:lvl1pPr>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22"/>
          </p:nvPr>
        </p:nvSpPr>
        <p:spPr>
          <a:xfrm>
            <a:off x="4321713" y="1826155"/>
            <a:ext cx="3774145" cy="3722158"/>
          </a:xfrm>
        </p:spPr>
        <p:txBody>
          <a:bodyPr>
            <a:normAutofit/>
          </a:bodyPr>
          <a:lstStyle>
            <a:lvl1pPr>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1"/>
          <p:cNvSpPr>
            <a:spLocks noGrp="1"/>
          </p:cNvSpPr>
          <p:nvPr>
            <p:ph type="body" sz="quarter" idx="10" hasCustomPrompt="1"/>
          </p:nvPr>
        </p:nvSpPr>
        <p:spPr>
          <a:xfrm>
            <a:off x="323458" y="1197021"/>
            <a:ext cx="3774537" cy="536049"/>
          </a:xfrm>
        </p:spPr>
        <p:txBody>
          <a:bodyPr lIns="0" tIns="0" bIns="0">
            <a:normAutofit/>
          </a:bodyPr>
          <a:lstStyle>
            <a:lvl1pPr marL="0" indent="0">
              <a:buNone/>
              <a:defRPr sz="2500" baseline="0">
                <a:solidFill>
                  <a:srgbClr val="FFFFFF"/>
                </a:solidFill>
                <a:latin typeface="Arial"/>
                <a:cs typeface="Arial"/>
              </a:defRPr>
            </a:lvl1pPr>
          </a:lstStyle>
          <a:p>
            <a:pPr lvl="0"/>
            <a:r>
              <a:rPr lang="en-US" dirty="0"/>
              <a:t>This is your subtitle</a:t>
            </a:r>
          </a:p>
        </p:txBody>
      </p:sp>
      <p:sp>
        <p:nvSpPr>
          <p:cNvPr id="17" name="Text Placeholder 11"/>
          <p:cNvSpPr>
            <a:spLocks noGrp="1"/>
          </p:cNvSpPr>
          <p:nvPr>
            <p:ph type="body" sz="quarter" idx="23" hasCustomPrompt="1"/>
          </p:nvPr>
        </p:nvSpPr>
        <p:spPr>
          <a:xfrm>
            <a:off x="4321713" y="1197021"/>
            <a:ext cx="3774537" cy="536049"/>
          </a:xfrm>
        </p:spPr>
        <p:txBody>
          <a:bodyPr lIns="0" tIns="0" bIns="0">
            <a:normAutofit/>
          </a:bodyPr>
          <a:lstStyle>
            <a:lvl1pPr marL="0" indent="0">
              <a:buNone/>
              <a:defRPr sz="2500" baseline="0">
                <a:solidFill>
                  <a:srgbClr val="FFFFFF"/>
                </a:solidFill>
                <a:latin typeface="Arial"/>
                <a:cs typeface="Arial"/>
              </a:defRPr>
            </a:lvl1pPr>
          </a:lstStyle>
          <a:p>
            <a:pPr lvl="0"/>
            <a:r>
              <a:rPr lang="en-US" dirty="0"/>
              <a:t>This is your subtitle</a:t>
            </a: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White Interior Slide 4">
    <p:bg>
      <p:bgPr>
        <a:blipFill>
          <a:blip r:embed="rId2">
            <a:alphaModFix amt="0"/>
          </a:blip>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253746"/>
                </a:solidFill>
                <a:latin typeface="Georgia"/>
                <a:cs typeface="Georgia"/>
              </a:rPr>
              <a:t>‹#›</a:t>
            </a:fld>
            <a:endParaRPr lang="en-US" sz="1200" dirty="0">
              <a:solidFill>
                <a:srgbClr val="253746"/>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rgbClr val="253746"/>
                </a:solidFill>
                <a:latin typeface="Arial-BoldMT"/>
                <a:cs typeface="Arial-BoldMT"/>
              </a:defRPr>
            </a:lvl1pPr>
          </a:lstStyle>
          <a:p>
            <a:r>
              <a:rPr lang="en-US" dirty="0"/>
              <a:t>THIS IS YOUR TITLE</a:t>
            </a:r>
            <a:br>
              <a:rPr lang="en-US" dirty="0"/>
            </a:b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8" cy="428671"/>
          </a:xfrm>
          <a:prstGeom prst="rect">
            <a:avLst/>
          </a:prstGeom>
        </p:spPr>
      </p:pic>
      <p:sp>
        <p:nvSpPr>
          <p:cNvPr id="11" name="Content Placeholder 5"/>
          <p:cNvSpPr>
            <a:spLocks noGrp="1"/>
          </p:cNvSpPr>
          <p:nvPr>
            <p:ph sz="quarter" idx="21"/>
          </p:nvPr>
        </p:nvSpPr>
        <p:spPr>
          <a:xfrm>
            <a:off x="323850" y="1826155"/>
            <a:ext cx="3774145" cy="3722158"/>
          </a:xfrm>
        </p:spPr>
        <p:txBody>
          <a:bodyPr>
            <a:normAutofit/>
          </a:bodyPr>
          <a:lstStyle>
            <a:lvl1pPr>
              <a:defRPr sz="1500">
                <a:solidFill>
                  <a:schemeClr val="tx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22"/>
          </p:nvPr>
        </p:nvSpPr>
        <p:spPr>
          <a:xfrm>
            <a:off x="4321713" y="1826155"/>
            <a:ext cx="3774145" cy="3722158"/>
          </a:xfrm>
        </p:spPr>
        <p:txBody>
          <a:bodyPr>
            <a:normAutofit/>
          </a:bodyPr>
          <a:lstStyle>
            <a:lvl1pPr>
              <a:defRPr sz="1500">
                <a:solidFill>
                  <a:schemeClr val="tx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10" hasCustomPrompt="1"/>
          </p:nvPr>
        </p:nvSpPr>
        <p:spPr>
          <a:xfrm>
            <a:off x="323458" y="1197021"/>
            <a:ext cx="3774537" cy="536049"/>
          </a:xfrm>
        </p:spPr>
        <p:txBody>
          <a:bodyPr lIns="0" tIns="0" bIns="0">
            <a:normAutofit/>
          </a:bodyPr>
          <a:lstStyle>
            <a:lvl1pPr marL="0" indent="0">
              <a:buNone/>
              <a:defRPr sz="2500" baseline="0">
                <a:solidFill>
                  <a:schemeClr val="bg2"/>
                </a:solidFill>
                <a:latin typeface="Arial"/>
                <a:cs typeface="Arial"/>
              </a:defRPr>
            </a:lvl1pPr>
          </a:lstStyle>
          <a:p>
            <a:pPr lvl="0"/>
            <a:r>
              <a:rPr lang="en-US" dirty="0"/>
              <a:t>This is your subtitle</a:t>
            </a:r>
          </a:p>
        </p:txBody>
      </p:sp>
      <p:sp>
        <p:nvSpPr>
          <p:cNvPr id="18" name="Text Placeholder 11"/>
          <p:cNvSpPr>
            <a:spLocks noGrp="1"/>
          </p:cNvSpPr>
          <p:nvPr>
            <p:ph type="body" sz="quarter" idx="23" hasCustomPrompt="1"/>
          </p:nvPr>
        </p:nvSpPr>
        <p:spPr>
          <a:xfrm>
            <a:off x="4321713" y="1197021"/>
            <a:ext cx="3774537" cy="536049"/>
          </a:xfrm>
        </p:spPr>
        <p:txBody>
          <a:bodyPr lIns="0" tIns="0" bIns="0">
            <a:normAutofit/>
          </a:bodyPr>
          <a:lstStyle>
            <a:lvl1pPr marL="0" indent="0">
              <a:buNone/>
              <a:defRPr sz="2500" baseline="0">
                <a:solidFill>
                  <a:schemeClr val="bg2"/>
                </a:solidFill>
                <a:latin typeface="Arial"/>
                <a:cs typeface="Arial"/>
              </a:defRPr>
            </a:lvl1pPr>
          </a:lstStyle>
          <a:p>
            <a:pPr lvl="0"/>
            <a:r>
              <a:rPr lang="en-US" dirty="0"/>
              <a:t>This is your subtitle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Divider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6968" y="2211572"/>
            <a:ext cx="7772400" cy="1470025"/>
          </a:xfrm>
        </p:spPr>
        <p:txBody>
          <a:bodyPr bIns="0"/>
          <a:lstStyle>
            <a:lvl1pPr algn="l">
              <a:defRPr sz="4500" b="0" i="0" baseline="0">
                <a:solidFill>
                  <a:schemeClr val="bg1"/>
                </a:solidFill>
                <a:latin typeface="Arial-BoldMT"/>
                <a:cs typeface="Arial-BoldMT"/>
              </a:defRPr>
            </a:lvl1pPr>
          </a:lstStyle>
          <a:p>
            <a:r>
              <a:rPr lang="en-US" dirty="0"/>
              <a:t>THIS IS YOUR </a:t>
            </a:r>
            <a:br>
              <a:rPr lang="en-US" dirty="0"/>
            </a:br>
            <a:r>
              <a:rPr lang="en-US" dirty="0"/>
              <a:t>DIVIDER SLIDE</a:t>
            </a:r>
          </a:p>
        </p:txBody>
      </p:sp>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Tree>
    <p:extLst>
      <p:ext uri="{BB962C8B-B14F-4D97-AF65-F5344CB8AC3E}">
        <p14:creationId xmlns:p14="http://schemas.microsoft.com/office/powerpoint/2010/main" val="26920455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Blue Interior 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FFFFFF"/>
                </a:solidFill>
                <a:latin typeface="Georgia"/>
                <a:cs typeface="Georgia"/>
              </a:rPr>
              <a:t>‹#›</a:t>
            </a:fld>
            <a:endParaRPr lang="en-US" sz="1200" dirty="0">
              <a:solidFill>
                <a:srgbClr val="FFFFFF"/>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Red Interior 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White Interior Slide 4">
    <p:bg>
      <p:bgPr>
        <a:blipFill>
          <a:blip r:embed="rId2">
            <a:alphaModFix amt="0"/>
          </a:blip>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253746"/>
                </a:solidFill>
                <a:latin typeface="Georgia"/>
                <a:cs typeface="Georgia"/>
              </a:rPr>
              <a:t>‹#›</a:t>
            </a:fld>
            <a:endParaRPr lang="en-US" sz="1200" dirty="0">
              <a:solidFill>
                <a:srgbClr val="253746"/>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rgbClr val="253746"/>
                </a:solidFill>
                <a:latin typeface="Arial-BoldMT"/>
                <a:cs typeface="Arial-BoldMT"/>
              </a:defRPr>
            </a:lvl1pPr>
          </a:lstStyle>
          <a:p>
            <a:r>
              <a:rPr lang="en-US" dirty="0"/>
              <a:t>THIS IS YOUR TITLE</a:t>
            </a:r>
            <a:br>
              <a:rPr lang="en-US" dirty="0"/>
            </a:b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8" cy="428671"/>
          </a:xfrm>
          <a:prstGeom prst="rect">
            <a:avLst/>
          </a:prstGeom>
        </p:spPr>
      </p:pic>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Blank Slide">
    <p:bg>
      <p:bgPr>
        <a:solidFill>
          <a:srgbClr val="25374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261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 Blank Slide">
    <p:bg>
      <p:bgPr>
        <a:solidFill>
          <a:srgbClr val="A4343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278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Blank Slide">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1836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White 2 Logo Layou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7C617D6C-26FA-4267-8DF9-2A8845BEC942}"/>
              </a:ext>
            </a:extLst>
          </p:cNvPr>
          <p:cNvGrpSpPr/>
          <p:nvPr userDrawn="1"/>
        </p:nvGrpSpPr>
        <p:grpSpPr>
          <a:xfrm>
            <a:off x="261257" y="2924130"/>
            <a:ext cx="8621486" cy="1744946"/>
            <a:chOff x="261257" y="3446650"/>
            <a:chExt cx="8621486" cy="1744946"/>
          </a:xfrm>
        </p:grpSpPr>
        <p:cxnSp>
          <p:nvCxnSpPr>
            <p:cNvPr id="19" name="Straight Connector 18">
              <a:extLst>
                <a:ext uri="{FF2B5EF4-FFF2-40B4-BE49-F238E27FC236}">
                  <a16:creationId xmlns:a16="http://schemas.microsoft.com/office/drawing/2014/main" xmlns="" id="{71B83301-13C7-46D3-83A8-506CD5311FA3}"/>
                </a:ext>
              </a:extLst>
            </p:cNvPr>
            <p:cNvCxnSpPr>
              <a:cxnSpLocks/>
            </p:cNvCxnSpPr>
            <p:nvPr/>
          </p:nvCxnSpPr>
          <p:spPr>
            <a:xfrm>
              <a:off x="261257" y="4342205"/>
              <a:ext cx="8621486"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5">
              <a:extLst>
                <a:ext uri="{FF2B5EF4-FFF2-40B4-BE49-F238E27FC236}">
                  <a16:creationId xmlns:a16="http://schemas.microsoft.com/office/drawing/2014/main" xmlns="" id="{B1057702-E4E5-4C2E-A86E-D6178EB80D2E}"/>
                </a:ext>
              </a:extLst>
            </p:cNvPr>
            <p:cNvSpPr txBox="1">
              <a:spLocks/>
            </p:cNvSpPr>
            <p:nvPr/>
          </p:nvSpPr>
          <p:spPr>
            <a:xfrm>
              <a:off x="2451200" y="3446650"/>
              <a:ext cx="1994224" cy="1744946"/>
            </a:xfrm>
            <a:prstGeom prst="rect">
              <a:avLst/>
            </a:prstGeom>
            <a:ln w="12700">
              <a:solidFill>
                <a:schemeClr val="bg1"/>
              </a:solidFill>
            </a:ln>
          </p:spPr>
        </p:sp>
        <p:sp>
          <p:nvSpPr>
            <p:cNvPr id="21" name="Picture Placeholder 5">
              <a:extLst>
                <a:ext uri="{FF2B5EF4-FFF2-40B4-BE49-F238E27FC236}">
                  <a16:creationId xmlns:a16="http://schemas.microsoft.com/office/drawing/2014/main" xmlns="" id="{0B274334-CA36-4709-928C-036B0185AF8D}"/>
                </a:ext>
              </a:extLst>
            </p:cNvPr>
            <p:cNvSpPr txBox="1">
              <a:spLocks/>
            </p:cNvSpPr>
            <p:nvPr/>
          </p:nvSpPr>
          <p:spPr>
            <a:xfrm>
              <a:off x="4698577" y="3446650"/>
              <a:ext cx="1994224" cy="1744946"/>
            </a:xfrm>
            <a:prstGeom prst="rect">
              <a:avLst/>
            </a:prstGeom>
            <a:ln w="12700">
              <a:solidFill>
                <a:schemeClr val="bg1"/>
              </a:solidFill>
            </a:ln>
          </p:spPr>
        </p:sp>
      </p:grpSp>
      <p:sp>
        <p:nvSpPr>
          <p:cNvPr id="7" name="Rectangle 6">
            <a:extLst>
              <a:ext uri="{FF2B5EF4-FFF2-40B4-BE49-F238E27FC236}">
                <a16:creationId xmlns:a16="http://schemas.microsoft.com/office/drawing/2014/main" xmlns="" id="{A431EC2C-6DE7-4974-8196-37B396EF9DF2}"/>
              </a:ext>
            </a:extLst>
          </p:cNvPr>
          <p:cNvSpPr/>
          <p:nvPr userDrawn="1"/>
        </p:nvSpPr>
        <p:spPr>
          <a:xfrm>
            <a:off x="937998" y="5623438"/>
            <a:ext cx="7268004" cy="461665"/>
          </a:xfrm>
          <a:prstGeom prst="rect">
            <a:avLst/>
          </a:prstGeom>
        </p:spPr>
        <p:txBody>
          <a:bodyPr wrap="square">
            <a:spAutoFit/>
          </a:bodyPr>
          <a:lstStyle/>
          <a:p>
            <a:pPr algn="ctr"/>
            <a:r>
              <a:rPr lang="en-US" sz="1200" i="1" dirty="0">
                <a:latin typeface="Georgia" panose="02040502050405020303" pitchFamily="18" charset="0"/>
              </a:rPr>
              <a:t>This work is supported by Nutrition International, formerly the Micronutrient Initiative, as part of the Technical Assistance for Nutrition (TAN) programme funded with UK aid from the UK government.</a:t>
            </a:r>
            <a:endParaRPr lang="en-US" sz="1200" dirty="0"/>
          </a:p>
        </p:txBody>
      </p:sp>
    </p:spTree>
    <p:extLst>
      <p:ext uri="{BB962C8B-B14F-4D97-AF65-F5344CB8AC3E}">
        <p14:creationId xmlns:p14="http://schemas.microsoft.com/office/powerpoint/2010/main" val="79993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Divider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6968" y="2211572"/>
            <a:ext cx="7772400" cy="1470025"/>
          </a:xfrm>
        </p:spPr>
        <p:txBody>
          <a:bodyPr bIns="0"/>
          <a:lstStyle>
            <a:lvl1pPr algn="l">
              <a:defRPr sz="4500" b="0" i="0" baseline="0">
                <a:solidFill>
                  <a:schemeClr val="bg1"/>
                </a:solidFill>
                <a:latin typeface="Arial-BoldMT"/>
                <a:cs typeface="Arial-BoldMT"/>
              </a:defRPr>
            </a:lvl1pPr>
          </a:lstStyle>
          <a:p>
            <a:r>
              <a:rPr lang="en-US" dirty="0"/>
              <a:t>THIS IS YOUR </a:t>
            </a:r>
            <a:br>
              <a:rPr lang="en-US" dirty="0"/>
            </a:br>
            <a:r>
              <a:rPr lang="en-US" dirty="0"/>
              <a:t>DIVIDER SLIDE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6" name="TextBox 5"/>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Tree>
    <p:extLst>
      <p:ext uri="{BB962C8B-B14F-4D97-AF65-F5344CB8AC3E}">
        <p14:creationId xmlns:p14="http://schemas.microsoft.com/office/powerpoint/2010/main" val="142007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Divider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6968" y="2211572"/>
            <a:ext cx="7772400" cy="1470025"/>
          </a:xfrm>
        </p:spPr>
        <p:txBody>
          <a:bodyPr bIns="0"/>
          <a:lstStyle>
            <a:lvl1pPr algn="l">
              <a:defRPr sz="4500" b="0" i="0" baseline="0">
                <a:solidFill>
                  <a:srgbClr val="253746"/>
                </a:solidFill>
                <a:latin typeface="Arial-BoldMT"/>
                <a:cs typeface="Arial-BoldMT"/>
              </a:defRPr>
            </a:lvl1pPr>
          </a:lstStyle>
          <a:p>
            <a:r>
              <a:rPr lang="en-US" dirty="0"/>
              <a:t>THIS IS YOUR </a:t>
            </a:r>
            <a:br>
              <a:rPr lang="en-US" dirty="0"/>
            </a:br>
            <a:r>
              <a:rPr lang="en-US" dirty="0"/>
              <a:t>DIVIDER SLIDE</a:t>
            </a:r>
          </a:p>
        </p:txBody>
      </p:sp>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253746"/>
                </a:solidFill>
                <a:latin typeface="Georgia"/>
                <a:cs typeface="Georgia"/>
              </a:rPr>
              <a:t>‹#›</a:t>
            </a:fld>
            <a:endParaRPr lang="en-US" sz="1200" dirty="0">
              <a:solidFill>
                <a:srgbClr val="253746"/>
              </a:solidFill>
              <a:latin typeface="Georgia"/>
              <a:cs typeface="Georgia"/>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8" cy="428671"/>
          </a:xfrm>
          <a:prstGeom prst="rect">
            <a:avLst/>
          </a:prstGeom>
        </p:spPr>
      </p:pic>
    </p:spTree>
    <p:extLst>
      <p:ext uri="{BB962C8B-B14F-4D97-AF65-F5344CB8AC3E}">
        <p14:creationId xmlns:p14="http://schemas.microsoft.com/office/powerpoint/2010/main" val="356736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Interior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sp>
        <p:nvSpPr>
          <p:cNvPr id="14" name="Text Placeholder 13"/>
          <p:cNvSpPr>
            <a:spLocks noGrp="1"/>
          </p:cNvSpPr>
          <p:nvPr>
            <p:ph type="body" sz="quarter" idx="11" hasCustomPrompt="1"/>
          </p:nvPr>
        </p:nvSpPr>
        <p:spPr>
          <a:xfrm>
            <a:off x="323458" y="2347577"/>
            <a:ext cx="5710238" cy="419653"/>
          </a:xfrm>
        </p:spPr>
        <p:txBody>
          <a:bodyPr lIns="0" bIns="0">
            <a:noAutofit/>
          </a:bodyPr>
          <a:lstStyle>
            <a:lvl1pPr marL="0" indent="0">
              <a:buNone/>
              <a:defRPr sz="3200">
                <a:solidFill>
                  <a:srgbClr val="FFFFFF"/>
                </a:solidFill>
              </a:defRPr>
            </a:lvl1pPr>
          </a:lstStyle>
          <a:p>
            <a:r>
              <a:rPr lang="en-US" sz="1500" b="0" i="0" dirty="0">
                <a:latin typeface="Georgia"/>
                <a:cs typeface="Georgia"/>
              </a:rPr>
              <a:t>This is your body copy</a:t>
            </a:r>
          </a:p>
        </p:txBody>
      </p:sp>
      <p:sp>
        <p:nvSpPr>
          <p:cNvPr id="12" name="Text Placeholder 11"/>
          <p:cNvSpPr>
            <a:spLocks noGrp="1"/>
          </p:cNvSpPr>
          <p:nvPr>
            <p:ph type="body" sz="quarter" idx="10" hasCustomPrompt="1"/>
          </p:nvPr>
        </p:nvSpPr>
        <p:spPr>
          <a:xfrm>
            <a:off x="323458" y="1290107"/>
            <a:ext cx="7772400" cy="708225"/>
          </a:xfrm>
        </p:spPr>
        <p:txBody>
          <a:bodyPr lIns="0" tIns="0" bIns="0">
            <a:normAutofit/>
          </a:bodyPr>
          <a:lstStyle>
            <a:lvl1pPr marL="0" indent="0">
              <a:buNone/>
              <a:defRPr sz="2500" baseline="0">
                <a:solidFill>
                  <a:srgbClr val="FFFFFF"/>
                </a:solidFill>
                <a:latin typeface="Arial"/>
                <a:cs typeface="Arial"/>
              </a:defRPr>
            </a:lvl1pPr>
          </a:lstStyle>
          <a:p>
            <a:pPr lvl="0"/>
            <a:r>
              <a:rPr lang="en-US" dirty="0"/>
              <a:t>This is your subtitle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8" name="TextBox 7"/>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Tree>
    <p:extLst>
      <p:ext uri="{BB962C8B-B14F-4D97-AF65-F5344CB8AC3E}">
        <p14:creationId xmlns:p14="http://schemas.microsoft.com/office/powerpoint/2010/main" val="248196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 Interior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chemeClr val="bg1"/>
                </a:solidFill>
                <a:latin typeface="Arial-BoldMT"/>
                <a:cs typeface="Arial-BoldMT"/>
              </a:defRPr>
            </a:lvl1pPr>
          </a:lstStyle>
          <a:p>
            <a:r>
              <a:rPr lang="en-US" dirty="0"/>
              <a:t>THIS IS YOUR TITLE</a:t>
            </a:r>
            <a:br>
              <a:rPr lang="en-US" dirty="0"/>
            </a:br>
            <a:endParaRPr lang="en-US" dirty="0"/>
          </a:p>
        </p:txBody>
      </p:sp>
      <p:sp>
        <p:nvSpPr>
          <p:cNvPr id="6" name="Text Placeholder 11"/>
          <p:cNvSpPr>
            <a:spLocks noGrp="1"/>
          </p:cNvSpPr>
          <p:nvPr>
            <p:ph type="body" sz="quarter" idx="10" hasCustomPrompt="1"/>
          </p:nvPr>
        </p:nvSpPr>
        <p:spPr>
          <a:xfrm>
            <a:off x="323458" y="1290107"/>
            <a:ext cx="7772400" cy="708225"/>
          </a:xfrm>
        </p:spPr>
        <p:txBody>
          <a:bodyPr lIns="0" tIns="0" bIns="0">
            <a:normAutofit/>
          </a:bodyPr>
          <a:lstStyle>
            <a:lvl1pPr marL="0" indent="0">
              <a:buNone/>
              <a:defRPr sz="2500" baseline="0">
                <a:solidFill>
                  <a:srgbClr val="FFFFFF"/>
                </a:solidFill>
                <a:latin typeface="Arial"/>
                <a:cs typeface="Arial"/>
              </a:defRPr>
            </a:lvl1pPr>
          </a:lstStyle>
          <a:p>
            <a:pPr lvl="0"/>
            <a:r>
              <a:rPr lang="en-US" dirty="0"/>
              <a:t>This is your subtitle</a:t>
            </a:r>
          </a:p>
        </p:txBody>
      </p:sp>
      <p:sp>
        <p:nvSpPr>
          <p:cNvPr id="10" name="Text Placeholder 13"/>
          <p:cNvSpPr>
            <a:spLocks noGrp="1"/>
          </p:cNvSpPr>
          <p:nvPr>
            <p:ph type="body" sz="quarter" idx="11" hasCustomPrompt="1"/>
          </p:nvPr>
        </p:nvSpPr>
        <p:spPr>
          <a:xfrm>
            <a:off x="323458" y="2347577"/>
            <a:ext cx="5710238" cy="419653"/>
          </a:xfrm>
        </p:spPr>
        <p:txBody>
          <a:bodyPr lIns="0" bIns="0"/>
          <a:lstStyle>
            <a:lvl1pPr marL="0" indent="0">
              <a:buNone/>
              <a:defRPr sz="3200">
                <a:solidFill>
                  <a:srgbClr val="FFFFFF"/>
                </a:solidFill>
              </a:defRPr>
            </a:lvl1pPr>
          </a:lstStyle>
          <a:p>
            <a:r>
              <a:rPr lang="en-US" sz="1500" b="0" i="0" dirty="0">
                <a:latin typeface="Georgia"/>
                <a:cs typeface="Georgia"/>
              </a:rPr>
              <a:t>This is your body copy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9" cy="428671"/>
          </a:xfrm>
          <a:prstGeom prst="rect">
            <a:avLst/>
          </a:prstGeom>
        </p:spPr>
      </p:pic>
      <p:sp>
        <p:nvSpPr>
          <p:cNvPr id="8" name="TextBox 7"/>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chemeClr val="bg1"/>
                </a:solidFill>
                <a:latin typeface="Georgia"/>
                <a:cs typeface="Georgia"/>
              </a:rPr>
              <a:t>‹#›</a:t>
            </a:fld>
            <a:endParaRPr lang="en-US" sz="1200" dirty="0">
              <a:solidFill>
                <a:schemeClr val="bg1"/>
              </a:solidFill>
              <a:latin typeface="Georgia"/>
              <a:cs typeface="Georgia"/>
            </a:endParaRPr>
          </a:p>
        </p:txBody>
      </p:sp>
    </p:spTree>
    <p:extLst>
      <p:ext uri="{BB962C8B-B14F-4D97-AF65-F5344CB8AC3E}">
        <p14:creationId xmlns:p14="http://schemas.microsoft.com/office/powerpoint/2010/main" val="299375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Interior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437547" y="6263707"/>
            <a:ext cx="571811" cy="276999"/>
          </a:xfrm>
          <a:prstGeom prst="rect">
            <a:avLst/>
          </a:prstGeom>
          <a:noFill/>
        </p:spPr>
        <p:txBody>
          <a:bodyPr wrap="square" rtlCol="0">
            <a:spAutoFit/>
          </a:bodyPr>
          <a:lstStyle/>
          <a:p>
            <a:fld id="{7895784D-476F-7742-9928-CC4C78EAEBA6}" type="slidenum">
              <a:rPr lang="en-US" sz="1200" smtClean="0">
                <a:solidFill>
                  <a:srgbClr val="253746"/>
                </a:solidFill>
                <a:latin typeface="Georgia"/>
                <a:cs typeface="Georgia"/>
              </a:rPr>
              <a:t>‹#›</a:t>
            </a:fld>
            <a:endParaRPr lang="en-US" sz="1200" dirty="0">
              <a:solidFill>
                <a:srgbClr val="253746"/>
              </a:solidFill>
              <a:latin typeface="Georgia"/>
              <a:cs typeface="Georgia"/>
            </a:endParaRPr>
          </a:p>
        </p:txBody>
      </p:sp>
      <p:sp>
        <p:nvSpPr>
          <p:cNvPr id="7" name="Title 1"/>
          <p:cNvSpPr>
            <a:spLocks noGrp="1"/>
          </p:cNvSpPr>
          <p:nvPr>
            <p:ph type="ctrTitle" hasCustomPrompt="1"/>
          </p:nvPr>
        </p:nvSpPr>
        <p:spPr>
          <a:xfrm>
            <a:off x="323458" y="418780"/>
            <a:ext cx="7772400" cy="698315"/>
          </a:xfrm>
        </p:spPr>
        <p:txBody>
          <a:bodyPr lIns="0" tIns="0" rIns="0" bIns="0" anchor="t" anchorCtr="0">
            <a:normAutofit/>
          </a:bodyPr>
          <a:lstStyle>
            <a:lvl1pPr algn="l">
              <a:defRPr sz="4000" b="0" i="0" baseline="0">
                <a:solidFill>
                  <a:srgbClr val="253746"/>
                </a:solidFill>
                <a:latin typeface="Arial-BoldMT"/>
                <a:cs typeface="Arial-BoldMT"/>
              </a:defRPr>
            </a:lvl1pPr>
          </a:lstStyle>
          <a:p>
            <a:r>
              <a:rPr lang="en-US" dirty="0"/>
              <a:t>THIS IS YOUR TITLE</a:t>
            </a:r>
            <a:br>
              <a:rPr lang="en-US" dirty="0"/>
            </a:br>
            <a:endParaRPr lang="en-US" dirty="0"/>
          </a:p>
        </p:txBody>
      </p:sp>
      <p:sp>
        <p:nvSpPr>
          <p:cNvPr id="6" name="Text Placeholder 11"/>
          <p:cNvSpPr>
            <a:spLocks noGrp="1"/>
          </p:cNvSpPr>
          <p:nvPr>
            <p:ph type="body" sz="quarter" idx="10" hasCustomPrompt="1"/>
          </p:nvPr>
        </p:nvSpPr>
        <p:spPr>
          <a:xfrm>
            <a:off x="323458" y="1290107"/>
            <a:ext cx="7772400" cy="708225"/>
          </a:xfrm>
        </p:spPr>
        <p:txBody>
          <a:bodyPr lIns="0" tIns="0" bIns="0">
            <a:normAutofit/>
          </a:bodyPr>
          <a:lstStyle>
            <a:lvl1pPr marL="0" indent="0">
              <a:buNone/>
              <a:defRPr sz="2500" baseline="0">
                <a:solidFill>
                  <a:srgbClr val="A4343A"/>
                </a:solidFill>
                <a:latin typeface="Arial"/>
                <a:cs typeface="Arial"/>
              </a:defRPr>
            </a:lvl1pPr>
          </a:lstStyle>
          <a:p>
            <a:pPr lvl="0"/>
            <a:r>
              <a:rPr lang="en-US" dirty="0"/>
              <a:t>This is your subtitle</a:t>
            </a:r>
          </a:p>
        </p:txBody>
      </p:sp>
      <p:sp>
        <p:nvSpPr>
          <p:cNvPr id="11" name="Text Placeholder 13"/>
          <p:cNvSpPr>
            <a:spLocks noGrp="1"/>
          </p:cNvSpPr>
          <p:nvPr>
            <p:ph type="body" sz="quarter" idx="11" hasCustomPrompt="1"/>
          </p:nvPr>
        </p:nvSpPr>
        <p:spPr>
          <a:xfrm>
            <a:off x="323458" y="2347577"/>
            <a:ext cx="5710238" cy="419653"/>
          </a:xfrm>
        </p:spPr>
        <p:txBody>
          <a:bodyPr lIns="0" bIns="0"/>
          <a:lstStyle>
            <a:lvl1pPr marL="0" indent="0">
              <a:buNone/>
              <a:defRPr sz="3200">
                <a:solidFill>
                  <a:srgbClr val="253746"/>
                </a:solidFill>
              </a:defRPr>
            </a:lvl1pPr>
          </a:lstStyle>
          <a:p>
            <a:r>
              <a:rPr lang="en-US" sz="1500" b="0" i="0" dirty="0">
                <a:latin typeface="Georgia"/>
                <a:cs typeface="Georgia"/>
              </a:rPr>
              <a:t>This is your body copy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458" y="6038685"/>
            <a:ext cx="1368098" cy="428671"/>
          </a:xfrm>
          <a:prstGeom prst="rect">
            <a:avLst/>
          </a:prstGeom>
        </p:spPr>
      </p:pic>
    </p:spTree>
    <p:extLst>
      <p:ext uri="{BB962C8B-B14F-4D97-AF65-F5344CB8AC3E}">
        <p14:creationId xmlns:p14="http://schemas.microsoft.com/office/powerpoint/2010/main" val="32174223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B5547-ED2D-DB4C-870A-E995133F0060}" type="slidenum">
              <a:rPr lang="en-US" smtClean="0"/>
              <a:t>‹#›</a:t>
            </a:fld>
            <a:endParaRPr lang="en-US" dirty="0"/>
          </a:p>
        </p:txBody>
      </p:sp>
    </p:spTree>
    <p:extLst>
      <p:ext uri="{BB962C8B-B14F-4D97-AF65-F5344CB8AC3E}">
        <p14:creationId xmlns:p14="http://schemas.microsoft.com/office/powerpoint/2010/main" val="552147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9" r:id="rId9"/>
    <p:sldLayoutId id="2147483656" r:id="rId10"/>
    <p:sldLayoutId id="2147483658" r:id="rId11"/>
    <p:sldLayoutId id="2147483660" r:id="rId12"/>
    <p:sldLayoutId id="2147483673" r:id="rId13"/>
    <p:sldLayoutId id="2147483674" r:id="rId14"/>
    <p:sldLayoutId id="2147483675" r:id="rId15"/>
    <p:sldLayoutId id="2147483676" r:id="rId16"/>
    <p:sldLayoutId id="2147483677" r:id="rId17"/>
    <p:sldLayoutId id="2147483678" r:id="rId18"/>
    <p:sldLayoutId id="2147483662" r:id="rId19"/>
    <p:sldLayoutId id="2147483663" r:id="rId20"/>
    <p:sldLayoutId id="2147483661" r:id="rId21"/>
    <p:sldLayoutId id="2147483666" r:id="rId22"/>
    <p:sldLayoutId id="2147483665" r:id="rId23"/>
    <p:sldLayoutId id="2147483664" r:id="rId24"/>
    <p:sldLayoutId id="2147483667" r:id="rId25"/>
    <p:sldLayoutId id="2147483668" r:id="rId26"/>
    <p:sldLayoutId id="2147483669" r:id="rId27"/>
    <p:sldLayoutId id="2147483686" r:id="rId28"/>
    <p:sldLayoutId id="2147483687" r:id="rId29"/>
    <p:sldLayoutId id="2147483688" r:id="rId30"/>
    <p:sldLayoutId id="2147483698" r:id="rId31"/>
    <p:sldLayoutId id="2147483699" r:id="rId32"/>
    <p:sldLayoutId id="2147483700"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70" r:id="rId43"/>
    <p:sldLayoutId id="2147483671" r:id="rId44"/>
    <p:sldLayoutId id="2147483672" r:id="rId45"/>
    <p:sldLayoutId id="2147483701" r:id="rId46"/>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usaid.gov/sites/default/files/documents/1867/USAID_Nutrition_Strategy_5-09_508.pdf" TargetMode="Externa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hyperlink" Target="http://www.un.org/womenwatch/daw/cedaw/" TargetMode="External"/><Relationship Id="rId2" Type="http://schemas.openxmlformats.org/officeDocument/2006/relationships/hyperlink" Target="http://www.undp.org/content/undp/en/home/sustainable-development-goals.html" TargetMode="External"/><Relationship Id="rId1" Type="http://schemas.openxmlformats.org/officeDocument/2006/relationships/slideLayout" Target="../slideLayouts/slideLayout27.xml"/><Relationship Id="rId4" Type="http://schemas.openxmlformats.org/officeDocument/2006/relationships/hyperlink" Target="http://www.un.org/womenwatch/daw/beijing/platfor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docs.scalingupnutrition.org/wp-content/uploads/2016/12/Scaling-Up-Nutrition-Quality-national-plan-checklist.pdf" TargetMode="Externa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www.spring-nutrition.org/publications/briefs/understanding-and-applying-primary-pathways-and-principles"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GENDER 101</a:t>
            </a:r>
          </a:p>
        </p:txBody>
      </p:sp>
      <p:sp>
        <p:nvSpPr>
          <p:cNvPr id="3" name="Subtitle 2"/>
          <p:cNvSpPr>
            <a:spLocks noGrp="1"/>
          </p:cNvSpPr>
          <p:nvPr>
            <p:ph type="subTitle" idx="1"/>
          </p:nvPr>
        </p:nvSpPr>
        <p:spPr/>
        <p:txBody>
          <a:bodyPr>
            <a:normAutofit fontScale="92500" lnSpcReduction="10000"/>
          </a:bodyPr>
          <a:lstStyle/>
          <a:p>
            <a:r>
              <a:rPr lang="en-US" dirty="0"/>
              <a:t>Technical Assistance for Nutrition (TAN)</a:t>
            </a:r>
          </a:p>
          <a:p>
            <a:r>
              <a:rPr lang="en-US" dirty="0"/>
              <a:t>January 25, </a:t>
            </a:r>
            <a:r>
              <a:rPr lang="en-US" dirty="0" smtClean="0"/>
              <a:t>2018</a:t>
            </a:r>
          </a:p>
          <a:p>
            <a:endParaRPr lang="en-US" dirty="0" smtClean="0"/>
          </a:p>
          <a:p>
            <a:r>
              <a:rPr lang="en-US" dirty="0"/>
              <a:t>Elizabeth Dyke, PhD</a:t>
            </a:r>
          </a:p>
          <a:p>
            <a:r>
              <a:rPr lang="en-US" dirty="0"/>
              <a:t>e.dyke@videotron.ca</a:t>
            </a:r>
          </a:p>
          <a:p>
            <a:endParaRPr lang="en-US" dirty="0"/>
          </a:p>
        </p:txBody>
      </p:sp>
    </p:spTree>
    <p:extLst>
      <p:ext uri="{BB962C8B-B14F-4D97-AF65-F5344CB8AC3E}">
        <p14:creationId xmlns:p14="http://schemas.microsoft.com/office/powerpoint/2010/main" val="27115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21"/>
          </p:nvPr>
        </p:nvSpPr>
        <p:spPr>
          <a:xfrm>
            <a:off x="323457" y="5904000"/>
            <a:ext cx="8689913" cy="265371"/>
          </a:xfrm>
        </p:spPr>
        <p:txBody>
          <a:bodyPr lIns="0" tIns="0" rIns="0" bIns="0">
            <a:noAutofit/>
          </a:bodyPr>
          <a:lstStyle>
            <a:lvl5pPr marL="0" indent="0" algn="l">
              <a:buNone/>
              <a:defRPr sz="1100" baseline="0">
                <a:solidFill>
                  <a:schemeClr val="bg1"/>
                </a:solidFill>
              </a:defRPr>
            </a:lvl5pPr>
          </a:lstStyle>
          <a:p>
            <a:pPr marL="0" lvl="0" indent="0">
              <a:spcBef>
                <a:spcPts val="0"/>
              </a:spcBef>
              <a:buNone/>
            </a:pPr>
            <a:r>
              <a:rPr lang="en-US" sz="1000" dirty="0">
                <a:solidFill>
                  <a:srgbClr val="243746"/>
                </a:solidFill>
                <a:hlinkClick r:id="rId2"/>
              </a:rPr>
              <a:t>https://www.usaid.gov/sites/default/files/documents/1867/USAID_Nutrition_Strategy_5-09_508.pdf</a:t>
            </a:r>
            <a:r>
              <a:rPr lang="en-US" sz="1000" dirty="0">
                <a:solidFill>
                  <a:srgbClr val="243746"/>
                </a:solidFill>
              </a:rPr>
              <a:t>, p. 13</a:t>
            </a:r>
          </a:p>
        </p:txBody>
      </p:sp>
      <p:pic>
        <p:nvPicPr>
          <p:cNvPr id="3" name="Picture 2">
            <a:extLst>
              <a:ext uri="{FF2B5EF4-FFF2-40B4-BE49-F238E27FC236}">
                <a16:creationId xmlns="" xmlns:a16="http://schemas.microsoft.com/office/drawing/2014/main" id="{39ECB63C-8D7E-49C5-B662-427CF3B6C8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629" y="286746"/>
            <a:ext cx="8882741" cy="5615623"/>
          </a:xfrm>
          <a:prstGeom prst="rect">
            <a:avLst/>
          </a:prstGeom>
        </p:spPr>
      </p:pic>
    </p:spTree>
    <p:extLst>
      <p:ext uri="{BB962C8B-B14F-4D97-AF65-F5344CB8AC3E}">
        <p14:creationId xmlns:p14="http://schemas.microsoft.com/office/powerpoint/2010/main" val="4197701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8781"/>
            <a:ext cx="9143999" cy="611734"/>
          </a:xfrm>
        </p:spPr>
        <p:txBody>
          <a:bodyPr>
            <a:noAutofit/>
          </a:bodyPr>
          <a:lstStyle/>
          <a:p>
            <a:r>
              <a:rPr lang="en-US" sz="3000" dirty="0"/>
              <a:t>WHY DOES GENDER MATTER TO NUTRITION? (2)</a:t>
            </a:r>
          </a:p>
        </p:txBody>
      </p:sp>
      <p:sp>
        <p:nvSpPr>
          <p:cNvPr id="6" name="Text Placeholder 2"/>
          <p:cNvSpPr>
            <a:spLocks noGrp="1"/>
          </p:cNvSpPr>
          <p:nvPr>
            <p:ph type="body" sz="quarter" idx="21"/>
          </p:nvPr>
        </p:nvSpPr>
        <p:spPr>
          <a:xfrm>
            <a:off x="323457" y="5868000"/>
            <a:ext cx="8497084" cy="281486"/>
          </a:xfrm>
        </p:spPr>
        <p:txBody>
          <a:bodyPr lIns="0" tIns="0" rIns="0" bIns="0">
            <a:noAutofit/>
          </a:bodyPr>
          <a:lstStyle>
            <a:lvl5pPr marL="0" indent="0" algn="l">
              <a:buNone/>
              <a:defRPr sz="1100" baseline="0">
                <a:solidFill>
                  <a:schemeClr val="bg1"/>
                </a:solidFill>
              </a:defRPr>
            </a:lvl5pPr>
          </a:lstStyle>
          <a:p>
            <a:pPr marL="0" indent="0">
              <a:buNone/>
            </a:pPr>
            <a:r>
              <a:rPr lang="en-US" sz="1100" dirty="0"/>
              <a:t>http://www.fao.org/about/meetings/icn2/faq/en/</a:t>
            </a:r>
          </a:p>
        </p:txBody>
      </p:sp>
      <p:sp>
        <p:nvSpPr>
          <p:cNvPr id="7" name="Rectangle 6">
            <a:extLst>
              <a:ext uri="{FF2B5EF4-FFF2-40B4-BE49-F238E27FC236}">
                <a16:creationId xmlns="" xmlns:a16="http://schemas.microsoft.com/office/drawing/2014/main" id="{55775434-AE9C-464C-992F-AD1AFCDC20CE}"/>
              </a:ext>
            </a:extLst>
          </p:cNvPr>
          <p:cNvSpPr/>
          <p:nvPr/>
        </p:nvSpPr>
        <p:spPr>
          <a:xfrm>
            <a:off x="323458" y="1008000"/>
            <a:ext cx="8497084" cy="4847481"/>
          </a:xfrm>
          <a:prstGeom prst="rect">
            <a:avLst/>
          </a:prstGeom>
        </p:spPr>
        <p:txBody>
          <a:bodyPr wrap="square">
            <a:spAutoFit/>
          </a:bodyPr>
          <a:lstStyle/>
          <a:p>
            <a:pPr lvl="0">
              <a:spcBef>
                <a:spcPts val="600"/>
              </a:spcBef>
              <a:spcAft>
                <a:spcPts val="600"/>
              </a:spcAft>
            </a:pPr>
            <a:r>
              <a:rPr lang="en-US" sz="2300" dirty="0">
                <a:solidFill>
                  <a:srgbClr val="243746"/>
                </a:solidFill>
              </a:rPr>
              <a:t>“</a:t>
            </a:r>
            <a:r>
              <a:rPr lang="en-CA" sz="2300" dirty="0">
                <a:solidFill>
                  <a:srgbClr val="243746"/>
                </a:solidFill>
              </a:rPr>
              <a:t>Malnutrition reflects socio-economic and gender inequalities in access to food, incomes, productive resources and other essential goods and services. Women have specific nutritional requirements that need to be acknowledged and met. In addition, gender-sensitive interventions should recognize and address women’s critical role in food production, food purchase, processing and meal preparation and in providing care and support for family members. </a:t>
            </a:r>
          </a:p>
          <a:p>
            <a:pPr lvl="0">
              <a:spcBef>
                <a:spcPts val="600"/>
              </a:spcBef>
              <a:spcAft>
                <a:spcPts val="600"/>
              </a:spcAft>
            </a:pPr>
            <a:r>
              <a:rPr lang="en-CA" sz="2300" dirty="0">
                <a:solidFill>
                  <a:srgbClr val="243746"/>
                </a:solidFill>
              </a:rPr>
              <a:t>Empowering women and improving their access to, and control over, resources, opportunities, services and information can increase their productivity as food producers as well as incomes from other sources, resulting in better nutrition, health and education outcomes for all the family”.</a:t>
            </a:r>
          </a:p>
        </p:txBody>
      </p:sp>
    </p:spTree>
    <p:extLst>
      <p:ext uri="{BB962C8B-B14F-4D97-AF65-F5344CB8AC3E}">
        <p14:creationId xmlns:p14="http://schemas.microsoft.com/office/powerpoint/2010/main" val="410845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8781"/>
            <a:ext cx="9143999" cy="611734"/>
          </a:xfrm>
        </p:spPr>
        <p:txBody>
          <a:bodyPr>
            <a:noAutofit/>
          </a:bodyPr>
          <a:lstStyle/>
          <a:p>
            <a:r>
              <a:rPr lang="en-US" sz="3000" dirty="0" smtClean="0"/>
              <a:t> WHY </a:t>
            </a:r>
            <a:r>
              <a:rPr lang="en-US" sz="3000" dirty="0"/>
              <a:t>DOES GENDER MATTER TO NUTRITION? (3)</a:t>
            </a:r>
          </a:p>
        </p:txBody>
      </p:sp>
      <p:sp>
        <p:nvSpPr>
          <p:cNvPr id="6" name="Text Placeholder 2"/>
          <p:cNvSpPr>
            <a:spLocks noGrp="1"/>
          </p:cNvSpPr>
          <p:nvPr>
            <p:ph type="body" sz="quarter" idx="21"/>
          </p:nvPr>
        </p:nvSpPr>
        <p:spPr>
          <a:xfrm>
            <a:off x="323457" y="5868000"/>
            <a:ext cx="8497084" cy="281486"/>
          </a:xfrm>
        </p:spPr>
        <p:txBody>
          <a:bodyPr lIns="0" tIns="0" rIns="0" bIns="0">
            <a:noAutofit/>
          </a:bodyPr>
          <a:lstStyle>
            <a:lvl5pPr marL="0" indent="0" algn="l">
              <a:buNone/>
              <a:defRPr sz="1100" baseline="0">
                <a:solidFill>
                  <a:schemeClr val="bg1"/>
                </a:solidFill>
              </a:defRPr>
            </a:lvl5pPr>
          </a:lstStyle>
          <a:p>
            <a:pPr marL="0" indent="0">
              <a:buNone/>
            </a:pPr>
            <a:r>
              <a:rPr lang="en-US" sz="1100" dirty="0"/>
              <a:t>http://www.fao.org/about/meetings/icn2/faq/en/</a:t>
            </a:r>
          </a:p>
        </p:txBody>
      </p:sp>
      <p:sp>
        <p:nvSpPr>
          <p:cNvPr id="7" name="Rectangle 6">
            <a:extLst>
              <a:ext uri="{FF2B5EF4-FFF2-40B4-BE49-F238E27FC236}">
                <a16:creationId xmlns="" xmlns:a16="http://schemas.microsoft.com/office/drawing/2014/main" id="{55775434-AE9C-464C-992F-AD1AFCDC20CE}"/>
              </a:ext>
            </a:extLst>
          </p:cNvPr>
          <p:cNvSpPr/>
          <p:nvPr/>
        </p:nvSpPr>
        <p:spPr>
          <a:xfrm>
            <a:off x="323458" y="1368000"/>
            <a:ext cx="8497084" cy="1815882"/>
          </a:xfrm>
          <a:prstGeom prst="rect">
            <a:avLst/>
          </a:prstGeom>
        </p:spPr>
        <p:txBody>
          <a:bodyPr wrap="square">
            <a:spAutoFit/>
          </a:bodyPr>
          <a:lstStyle/>
          <a:p>
            <a:pPr lvl="0">
              <a:spcBef>
                <a:spcPts val="1200"/>
              </a:spcBef>
              <a:spcAft>
                <a:spcPts val="1200"/>
              </a:spcAft>
            </a:pPr>
            <a:r>
              <a:rPr lang="en-US" sz="2300" dirty="0">
                <a:solidFill>
                  <a:srgbClr val="243746"/>
                </a:solidFill>
              </a:rPr>
              <a:t>“</a:t>
            </a:r>
            <a:r>
              <a:rPr lang="en-CA" sz="2300" dirty="0">
                <a:solidFill>
                  <a:srgbClr val="243746"/>
                </a:solidFill>
              </a:rPr>
              <a:t>Strengthening women’s role in policy development is key for poverty alleviation and the eradication of malnutrition.</a:t>
            </a:r>
          </a:p>
          <a:p>
            <a:pPr lvl="0">
              <a:spcBef>
                <a:spcPts val="1200"/>
              </a:spcBef>
              <a:spcAft>
                <a:spcPts val="1200"/>
              </a:spcAft>
            </a:pPr>
            <a:r>
              <a:rPr lang="en-CA" sz="2300" dirty="0">
                <a:solidFill>
                  <a:srgbClr val="243746"/>
                </a:solidFill>
              </a:rPr>
              <a:t> Women’s voices should be heard in decision-making from the household to the political level.”</a:t>
            </a:r>
          </a:p>
        </p:txBody>
      </p:sp>
    </p:spTree>
    <p:extLst>
      <p:ext uri="{BB962C8B-B14F-4D97-AF65-F5344CB8AC3E}">
        <p14:creationId xmlns:p14="http://schemas.microsoft.com/office/powerpoint/2010/main" val="584947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57" y="418781"/>
            <a:ext cx="8689913" cy="611734"/>
          </a:xfrm>
        </p:spPr>
        <p:txBody>
          <a:bodyPr>
            <a:noAutofit/>
          </a:bodyPr>
          <a:lstStyle/>
          <a:p>
            <a:r>
              <a:rPr lang="en-US" sz="3000" dirty="0"/>
              <a:t>SUN MOVEMENT </a:t>
            </a:r>
            <a:r>
              <a:rPr lang="en-US" sz="3000" dirty="0" smtClean="0"/>
              <a:t>COMMITMENT </a:t>
            </a:r>
            <a:r>
              <a:rPr lang="en-US" sz="3000" dirty="0"/>
              <a:t>TO GENDER</a:t>
            </a:r>
          </a:p>
        </p:txBody>
      </p:sp>
      <p:sp>
        <p:nvSpPr>
          <p:cNvPr id="6" name="Text Placeholder 2"/>
          <p:cNvSpPr>
            <a:spLocks noGrp="1"/>
          </p:cNvSpPr>
          <p:nvPr>
            <p:ph type="body" sz="quarter" idx="21"/>
          </p:nvPr>
        </p:nvSpPr>
        <p:spPr>
          <a:xfrm>
            <a:off x="323457" y="5832000"/>
            <a:ext cx="8497084" cy="281486"/>
          </a:xfrm>
        </p:spPr>
        <p:txBody>
          <a:bodyPr lIns="0" tIns="0" rIns="0" bIns="0">
            <a:noAutofit/>
          </a:bodyPr>
          <a:lstStyle>
            <a:lvl5pPr marL="0" indent="0" algn="l">
              <a:buNone/>
              <a:defRPr sz="1100" baseline="0">
                <a:solidFill>
                  <a:schemeClr val="bg1"/>
                </a:solidFill>
              </a:defRPr>
            </a:lvl5pPr>
          </a:lstStyle>
          <a:p>
            <a:pPr marL="0" lvl="0" indent="0">
              <a:spcBef>
                <a:spcPts val="0"/>
              </a:spcBef>
              <a:buNone/>
            </a:pPr>
            <a:r>
              <a:rPr lang="en-US" sz="1100" dirty="0">
                <a:solidFill>
                  <a:srgbClr val="243746"/>
                </a:solidFill>
              </a:rPr>
              <a:t>SUN (n.d.). "SUN Movement: Strategy and Roadmap (2016-2020)”, p. 25. </a:t>
            </a:r>
          </a:p>
        </p:txBody>
      </p:sp>
      <p:sp>
        <p:nvSpPr>
          <p:cNvPr id="7" name="Rectangle 6">
            <a:extLst>
              <a:ext uri="{FF2B5EF4-FFF2-40B4-BE49-F238E27FC236}">
                <a16:creationId xmlns="" xmlns:a16="http://schemas.microsoft.com/office/drawing/2014/main" id="{55775434-AE9C-464C-992F-AD1AFCDC20CE}"/>
              </a:ext>
            </a:extLst>
          </p:cNvPr>
          <p:cNvSpPr/>
          <p:nvPr/>
        </p:nvSpPr>
        <p:spPr>
          <a:xfrm>
            <a:off x="323458" y="1368000"/>
            <a:ext cx="8497084" cy="3681008"/>
          </a:xfrm>
          <a:prstGeom prst="rect">
            <a:avLst/>
          </a:prstGeom>
        </p:spPr>
        <p:txBody>
          <a:bodyPr wrap="square">
            <a:spAutoFit/>
          </a:bodyPr>
          <a:lstStyle/>
          <a:p>
            <a:pPr lvl="0">
              <a:spcBef>
                <a:spcPct val="20000"/>
              </a:spcBef>
            </a:pPr>
            <a:r>
              <a:rPr lang="en-US" sz="2300" b="1" dirty="0">
                <a:solidFill>
                  <a:srgbClr val="243746"/>
                </a:solidFill>
              </a:rPr>
              <a:t>One of six priorities in SUN’s 2016-2020 Strategy: </a:t>
            </a:r>
          </a:p>
          <a:p>
            <a:pPr marL="342900" lvl="0" indent="-342900">
              <a:spcBef>
                <a:spcPct val="20000"/>
              </a:spcBef>
              <a:buFont typeface="Arial"/>
              <a:buChar char="•"/>
            </a:pPr>
            <a:r>
              <a:rPr lang="en-US" sz="2300" b="1" dirty="0">
                <a:solidFill>
                  <a:srgbClr val="243746"/>
                </a:solidFill>
              </a:rPr>
              <a:t>“</a:t>
            </a:r>
            <a:r>
              <a:rPr lang="en-US" sz="2300" dirty="0">
                <a:solidFill>
                  <a:srgbClr val="243746"/>
                </a:solidFill>
              </a:rPr>
              <a:t>Equity, equality and non-discrimination for all – with women and girls at the centre”</a:t>
            </a:r>
          </a:p>
          <a:p>
            <a:pPr marL="342900" lvl="0" indent="-342900">
              <a:spcBef>
                <a:spcPct val="20000"/>
              </a:spcBef>
              <a:buFont typeface="Arial"/>
              <a:buChar char="•"/>
            </a:pPr>
            <a:r>
              <a:rPr lang="en-US" sz="2300" dirty="0">
                <a:solidFill>
                  <a:srgbClr val="243746"/>
                </a:solidFill>
              </a:rPr>
              <a:t>“By 2020, all SUN countries will:</a:t>
            </a:r>
          </a:p>
          <a:p>
            <a:pPr marL="742950" lvl="1" indent="-285750">
              <a:spcBef>
                <a:spcPct val="20000"/>
              </a:spcBef>
              <a:buFont typeface="Arial"/>
              <a:buChar char="–"/>
            </a:pPr>
            <a:r>
              <a:rPr lang="en-US" sz="2000" dirty="0">
                <a:solidFill>
                  <a:srgbClr val="243746"/>
                </a:solidFill>
              </a:rPr>
              <a:t>Have equitable improvement in the nutrition status of all people, ensuring that no one is left behind</a:t>
            </a:r>
          </a:p>
          <a:p>
            <a:pPr marL="742950" lvl="1" indent="-285750">
              <a:spcBef>
                <a:spcPct val="20000"/>
              </a:spcBef>
              <a:buFont typeface="Arial"/>
              <a:buChar char="–"/>
            </a:pPr>
            <a:r>
              <a:rPr lang="en-US" sz="2000" dirty="0">
                <a:solidFill>
                  <a:srgbClr val="243746"/>
                </a:solidFill>
              </a:rPr>
              <a:t>Adopt policies that reduce nutritional inequities, especially among women and girls and eliminate discriminatory laws and practices</a:t>
            </a:r>
          </a:p>
          <a:p>
            <a:pPr marL="742950" lvl="1" indent="-285750">
              <a:spcBef>
                <a:spcPct val="20000"/>
              </a:spcBef>
              <a:buFont typeface="Arial"/>
              <a:buChar char="–"/>
            </a:pPr>
            <a:r>
              <a:rPr lang="en-US" sz="2000" dirty="0">
                <a:solidFill>
                  <a:srgbClr val="243746"/>
                </a:solidFill>
              </a:rPr>
              <a:t>Strive to involve representatives from all communities in their decision-making processes” </a:t>
            </a:r>
          </a:p>
        </p:txBody>
      </p:sp>
    </p:spTree>
    <p:extLst>
      <p:ext uri="{BB962C8B-B14F-4D97-AF65-F5344CB8AC3E}">
        <p14:creationId xmlns:p14="http://schemas.microsoft.com/office/powerpoint/2010/main" val="407638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57" y="418781"/>
            <a:ext cx="8689913" cy="611734"/>
          </a:xfrm>
        </p:spPr>
        <p:txBody>
          <a:bodyPr>
            <a:noAutofit/>
          </a:bodyPr>
          <a:lstStyle/>
          <a:p>
            <a:r>
              <a:rPr lang="en-US" dirty="0" smtClean="0"/>
              <a:t>FUNDERS’ </a:t>
            </a:r>
            <a:r>
              <a:rPr lang="en-US" dirty="0"/>
              <a:t>FOCUS ON GENDER </a:t>
            </a:r>
          </a:p>
        </p:txBody>
      </p:sp>
      <p:sp>
        <p:nvSpPr>
          <p:cNvPr id="7" name="Rectangle 6">
            <a:extLst>
              <a:ext uri="{FF2B5EF4-FFF2-40B4-BE49-F238E27FC236}">
                <a16:creationId xmlns="" xmlns:a16="http://schemas.microsoft.com/office/drawing/2014/main" id="{55775434-AE9C-464C-992F-AD1AFCDC20CE}"/>
              </a:ext>
            </a:extLst>
          </p:cNvPr>
          <p:cNvSpPr/>
          <p:nvPr/>
        </p:nvSpPr>
        <p:spPr>
          <a:xfrm>
            <a:off x="323457" y="1368000"/>
            <a:ext cx="8327057" cy="2569934"/>
          </a:xfrm>
          <a:prstGeom prst="rect">
            <a:avLst/>
          </a:prstGeom>
        </p:spPr>
        <p:txBody>
          <a:bodyPr wrap="square">
            <a:spAutoFit/>
          </a:bodyPr>
          <a:lstStyle/>
          <a:p>
            <a:pPr marL="342900" lvl="0" indent="-342900">
              <a:spcBef>
                <a:spcPct val="20000"/>
              </a:spcBef>
              <a:buFont typeface="Arial"/>
              <a:buChar char="•"/>
            </a:pPr>
            <a:r>
              <a:rPr lang="en-US" sz="2400" dirty="0">
                <a:solidFill>
                  <a:srgbClr val="243746"/>
                </a:solidFill>
              </a:rPr>
              <a:t>For TAN (funded by UK Department for International Development): </a:t>
            </a:r>
          </a:p>
          <a:p>
            <a:pPr marL="742950" lvl="1" indent="-285750">
              <a:spcBef>
                <a:spcPct val="20000"/>
              </a:spcBef>
              <a:buFont typeface="Arial"/>
              <a:buChar char="–"/>
            </a:pPr>
            <a:r>
              <a:rPr lang="en-CA" sz="2300" dirty="0">
                <a:solidFill>
                  <a:srgbClr val="243746"/>
                </a:solidFill>
              </a:rPr>
              <a:t>One of the four areas of priority for implementation is gender </a:t>
            </a:r>
          </a:p>
          <a:p>
            <a:pPr marL="342900" lvl="0" indent="-342900">
              <a:spcBef>
                <a:spcPct val="20000"/>
              </a:spcBef>
              <a:buFont typeface="Arial"/>
              <a:buChar char="•"/>
            </a:pPr>
            <a:r>
              <a:rPr lang="en-CA" sz="2400" dirty="0">
                <a:solidFill>
                  <a:srgbClr val="243746"/>
                </a:solidFill>
              </a:rPr>
              <a:t>Focus for other key funders too </a:t>
            </a:r>
          </a:p>
          <a:p>
            <a:pPr marL="742950" lvl="1" indent="-285750">
              <a:spcBef>
                <a:spcPct val="20000"/>
              </a:spcBef>
              <a:buFont typeface="Arial"/>
              <a:buChar char="–"/>
            </a:pPr>
            <a:r>
              <a:rPr lang="en-CA" sz="2300" dirty="0">
                <a:solidFill>
                  <a:srgbClr val="243746"/>
                </a:solidFill>
              </a:rPr>
              <a:t>e.g. Global Affairs Canada</a:t>
            </a:r>
            <a:endParaRPr lang="en-US" sz="2300" dirty="0">
              <a:solidFill>
                <a:srgbClr val="243746"/>
              </a:solidFill>
            </a:endParaRPr>
          </a:p>
        </p:txBody>
      </p:sp>
    </p:spTree>
    <p:extLst>
      <p:ext uri="{BB962C8B-B14F-4D97-AF65-F5344CB8AC3E}">
        <p14:creationId xmlns:p14="http://schemas.microsoft.com/office/powerpoint/2010/main" val="184142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57" y="418781"/>
            <a:ext cx="8689913" cy="611734"/>
          </a:xfrm>
        </p:spPr>
        <p:txBody>
          <a:bodyPr>
            <a:noAutofit/>
          </a:bodyPr>
          <a:lstStyle/>
          <a:p>
            <a:r>
              <a:rPr lang="en-US" sz="3000" dirty="0"/>
              <a:t>INTERNATIONAL COMMITMENTS TO GENDER </a:t>
            </a:r>
          </a:p>
        </p:txBody>
      </p:sp>
      <p:sp>
        <p:nvSpPr>
          <p:cNvPr id="7" name="Rectangle 6">
            <a:extLst>
              <a:ext uri="{FF2B5EF4-FFF2-40B4-BE49-F238E27FC236}">
                <a16:creationId xmlns="" xmlns:a16="http://schemas.microsoft.com/office/drawing/2014/main" id="{55775434-AE9C-464C-992F-AD1AFCDC20CE}"/>
              </a:ext>
            </a:extLst>
          </p:cNvPr>
          <p:cNvSpPr/>
          <p:nvPr/>
        </p:nvSpPr>
        <p:spPr>
          <a:xfrm>
            <a:off x="323457" y="1440000"/>
            <a:ext cx="8327057" cy="3065455"/>
          </a:xfrm>
          <a:prstGeom prst="rect">
            <a:avLst/>
          </a:prstGeom>
        </p:spPr>
        <p:txBody>
          <a:bodyPr wrap="square">
            <a:spAutoFit/>
          </a:bodyPr>
          <a:lstStyle/>
          <a:p>
            <a:pPr marL="342900" lvl="0" indent="-342900">
              <a:spcBef>
                <a:spcPct val="20000"/>
              </a:spcBef>
              <a:buFont typeface="Arial"/>
              <a:buChar char="•"/>
            </a:pPr>
            <a:r>
              <a:rPr lang="en-US" sz="2300" dirty="0">
                <a:solidFill>
                  <a:srgbClr val="243746"/>
                </a:solidFill>
              </a:rPr>
              <a:t>Sustainable Development Goal #5: Gender: </a:t>
            </a:r>
            <a:r>
              <a:rPr lang="en-US" sz="2300" dirty="0">
                <a:solidFill>
                  <a:srgbClr val="243746"/>
                </a:solidFill>
                <a:hlinkClick r:id="rId2"/>
              </a:rPr>
              <a:t>http://www.undp.org/content/undp/en/home/sustainable-development-goals.html</a:t>
            </a:r>
            <a:endParaRPr lang="en-US" sz="2300" dirty="0">
              <a:solidFill>
                <a:srgbClr val="243746"/>
              </a:solidFill>
            </a:endParaRPr>
          </a:p>
          <a:p>
            <a:pPr marL="342900" lvl="0" indent="-342900">
              <a:spcBef>
                <a:spcPct val="20000"/>
              </a:spcBef>
              <a:buFont typeface="Arial"/>
              <a:buChar char="•"/>
            </a:pPr>
            <a:r>
              <a:rPr lang="en-US" sz="2300" dirty="0">
                <a:solidFill>
                  <a:srgbClr val="243746"/>
                </a:solidFill>
              </a:rPr>
              <a:t>Convention on the Elimination of All Forms of Discrimination against Women (CEDAW) (1979): </a:t>
            </a:r>
            <a:r>
              <a:rPr lang="en-US" sz="2300" dirty="0">
                <a:solidFill>
                  <a:srgbClr val="243746"/>
                </a:solidFill>
                <a:hlinkClick r:id="rId3"/>
              </a:rPr>
              <a:t>http://www.un.org/womenwatch/daw/cedaw/</a:t>
            </a:r>
            <a:endParaRPr lang="en-US" sz="2300" dirty="0">
              <a:solidFill>
                <a:srgbClr val="243746"/>
              </a:solidFill>
            </a:endParaRPr>
          </a:p>
          <a:p>
            <a:pPr marL="342900" lvl="0" indent="-342900">
              <a:spcBef>
                <a:spcPct val="20000"/>
              </a:spcBef>
              <a:buFont typeface="Arial"/>
              <a:buChar char="•"/>
            </a:pPr>
            <a:r>
              <a:rPr lang="en-US" sz="2300" dirty="0">
                <a:solidFill>
                  <a:srgbClr val="243746"/>
                </a:solidFill>
              </a:rPr>
              <a:t>Beijing Declaration and Platform for Action (1995): </a:t>
            </a:r>
            <a:r>
              <a:rPr lang="en-US" sz="2300" dirty="0">
                <a:solidFill>
                  <a:srgbClr val="243746"/>
                </a:solidFill>
                <a:hlinkClick r:id="rId4"/>
              </a:rPr>
              <a:t>http://www.un.org/womenwatch/daw/beijing/platform/</a:t>
            </a:r>
            <a:endParaRPr lang="en-US" sz="2300" dirty="0">
              <a:solidFill>
                <a:srgbClr val="243746"/>
              </a:solidFill>
            </a:endParaRPr>
          </a:p>
        </p:txBody>
      </p:sp>
    </p:spTree>
    <p:extLst>
      <p:ext uri="{BB962C8B-B14F-4D97-AF65-F5344CB8AC3E}">
        <p14:creationId xmlns:p14="http://schemas.microsoft.com/office/powerpoint/2010/main" val="264032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629" y="156492"/>
            <a:ext cx="8882741" cy="412114"/>
          </a:xfrm>
        </p:spPr>
        <p:txBody>
          <a:bodyPr>
            <a:noAutofit/>
          </a:bodyPr>
          <a:lstStyle/>
          <a:p>
            <a:r>
              <a:rPr lang="en-US" sz="2100" dirty="0"/>
              <a:t>A CONTINUUM OF APPROACHES TO ACTION ON GENDER &amp; HEALTH</a:t>
            </a:r>
          </a:p>
        </p:txBody>
      </p:sp>
      <p:sp>
        <p:nvSpPr>
          <p:cNvPr id="6" name="Text Placeholder 2"/>
          <p:cNvSpPr>
            <a:spLocks noGrp="1"/>
          </p:cNvSpPr>
          <p:nvPr>
            <p:ph type="body" sz="quarter" idx="21"/>
          </p:nvPr>
        </p:nvSpPr>
        <p:spPr>
          <a:xfrm>
            <a:off x="323457" y="5904000"/>
            <a:ext cx="8689913" cy="265371"/>
          </a:xfrm>
        </p:spPr>
        <p:txBody>
          <a:bodyPr lIns="0" tIns="0" rIns="0" bIns="0">
            <a:noAutofit/>
          </a:bodyPr>
          <a:lstStyle>
            <a:lvl5pPr marL="0" indent="0" algn="l">
              <a:buNone/>
              <a:defRPr sz="1100" baseline="0">
                <a:solidFill>
                  <a:schemeClr val="bg1"/>
                </a:solidFill>
              </a:defRPr>
            </a:lvl5pPr>
          </a:lstStyle>
          <a:p>
            <a:pPr marL="0" indent="0">
              <a:buNone/>
            </a:pPr>
            <a:r>
              <a:rPr lang="en-US" sz="1000" dirty="0"/>
              <a:t>Pederson, A., et al. (2015). "Gender-transformative health promotion for women: a framework for action." </a:t>
            </a:r>
            <a:r>
              <a:rPr lang="en-US" sz="1000" u="sng" dirty="0"/>
              <a:t>Health Promot Int </a:t>
            </a:r>
            <a:r>
              <a:rPr lang="en-US" sz="1000" b="1" u="sng" dirty="0"/>
              <a:t>30</a:t>
            </a:r>
            <a:r>
              <a:rPr lang="en-US" sz="1000" u="sng" dirty="0"/>
              <a:t>(1): 140-150.</a:t>
            </a:r>
            <a:endParaRPr lang="en-US" sz="1000" dirty="0"/>
          </a:p>
        </p:txBody>
      </p:sp>
      <p:pic>
        <p:nvPicPr>
          <p:cNvPr id="4" name="Picture 3">
            <a:extLst>
              <a:ext uri="{FF2B5EF4-FFF2-40B4-BE49-F238E27FC236}">
                <a16:creationId xmlns="" xmlns:a16="http://schemas.microsoft.com/office/drawing/2014/main" id="{8B7162B2-3FC4-4A38-9823-4022FA4F11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4903" y="1022555"/>
            <a:ext cx="7334865" cy="4385187"/>
          </a:xfrm>
          <a:prstGeom prst="rect">
            <a:avLst/>
          </a:prstGeom>
        </p:spPr>
      </p:pic>
    </p:spTree>
    <p:extLst>
      <p:ext uri="{BB962C8B-B14F-4D97-AF65-F5344CB8AC3E}">
        <p14:creationId xmlns:p14="http://schemas.microsoft.com/office/powerpoint/2010/main" val="700738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57" y="418780"/>
            <a:ext cx="8695851" cy="698315"/>
          </a:xfrm>
        </p:spPr>
        <p:txBody>
          <a:bodyPr>
            <a:noAutofit/>
          </a:bodyPr>
          <a:lstStyle/>
          <a:p>
            <a:r>
              <a:rPr lang="en-US" sz="3000" dirty="0"/>
              <a:t>WHO GENDER RESPONSIVE ASSESMENT SCALE CRITERIA:</a:t>
            </a:r>
          </a:p>
        </p:txBody>
      </p:sp>
      <p:sp>
        <p:nvSpPr>
          <p:cNvPr id="3" name="Text Placeholder 2"/>
          <p:cNvSpPr>
            <a:spLocks noGrp="1"/>
          </p:cNvSpPr>
          <p:nvPr>
            <p:ph type="body" sz="quarter" idx="10"/>
          </p:nvPr>
        </p:nvSpPr>
        <p:spPr>
          <a:xfrm>
            <a:off x="323458" y="1453275"/>
            <a:ext cx="7772400" cy="536049"/>
          </a:xfrm>
        </p:spPr>
        <p:txBody>
          <a:bodyPr>
            <a:normAutofit/>
          </a:bodyPr>
          <a:lstStyle/>
          <a:p>
            <a:r>
              <a:rPr lang="en-US" dirty="0"/>
              <a:t>Tool for assessing programmes and policies</a:t>
            </a:r>
          </a:p>
        </p:txBody>
      </p:sp>
      <p:sp>
        <p:nvSpPr>
          <p:cNvPr id="6" name="Text Placeholder 2"/>
          <p:cNvSpPr>
            <a:spLocks noGrp="1"/>
          </p:cNvSpPr>
          <p:nvPr>
            <p:ph type="body" sz="quarter" idx="21"/>
          </p:nvPr>
        </p:nvSpPr>
        <p:spPr>
          <a:xfrm>
            <a:off x="323458" y="5851920"/>
            <a:ext cx="7989269" cy="220947"/>
          </a:xfrm>
        </p:spPr>
        <p:txBody>
          <a:bodyPr lIns="0" tIns="0" rIns="0" bIns="0">
            <a:noAutofit/>
          </a:bodyPr>
          <a:lstStyle>
            <a:lvl5pPr marL="0" indent="0" algn="l">
              <a:buNone/>
              <a:defRPr sz="1100" baseline="0">
                <a:solidFill>
                  <a:schemeClr val="bg1"/>
                </a:solidFill>
              </a:defRPr>
            </a:lvl5pPr>
          </a:lstStyle>
          <a:p>
            <a:pPr marL="0" indent="0">
              <a:buNone/>
            </a:pPr>
            <a:r>
              <a:rPr lang="en-US" sz="1100" dirty="0"/>
              <a:t>World Health Organization (2011). Gender mainstreaming for health managers: a practical approach. Geneva, WHO (p. 41, 42).</a:t>
            </a:r>
          </a:p>
        </p:txBody>
      </p:sp>
      <p:sp>
        <p:nvSpPr>
          <p:cNvPr id="7" name="Rectangle 6">
            <a:extLst>
              <a:ext uri="{FF2B5EF4-FFF2-40B4-BE49-F238E27FC236}">
                <a16:creationId xmlns="" xmlns:a16="http://schemas.microsoft.com/office/drawing/2014/main" id="{90A1C815-BF81-49D3-BB28-BBA97F73CF2A}"/>
              </a:ext>
            </a:extLst>
          </p:cNvPr>
          <p:cNvSpPr/>
          <p:nvPr/>
        </p:nvSpPr>
        <p:spPr>
          <a:xfrm>
            <a:off x="323457" y="2160000"/>
            <a:ext cx="8695852" cy="3247043"/>
          </a:xfrm>
          <a:prstGeom prst="rect">
            <a:avLst/>
          </a:prstGeom>
        </p:spPr>
        <p:txBody>
          <a:bodyPr wrap="square">
            <a:spAutoFit/>
          </a:bodyPr>
          <a:lstStyle/>
          <a:p>
            <a:r>
              <a:rPr lang="en-US" sz="1500" b="1" dirty="0"/>
              <a:t>Level 1: Gender-unequal</a:t>
            </a:r>
          </a:p>
          <a:p>
            <a:pPr marL="285750" indent="-285750">
              <a:buFont typeface="Arial" panose="020B0604020202020204" pitchFamily="34" charset="0"/>
              <a:buChar char="•"/>
            </a:pPr>
            <a:r>
              <a:rPr lang="en-US" sz="1500" dirty="0"/>
              <a:t>Perpetuates gender inequality by reinforcing unbalanced norms, roles and relations</a:t>
            </a:r>
          </a:p>
          <a:p>
            <a:pPr marL="285750" indent="-285750">
              <a:buFont typeface="Arial" panose="020B0604020202020204" pitchFamily="34" charset="0"/>
              <a:buChar char="•"/>
            </a:pPr>
            <a:r>
              <a:rPr lang="en-US" sz="1500" dirty="0"/>
              <a:t>Privileges men over women (or vice versa)</a:t>
            </a:r>
          </a:p>
          <a:p>
            <a:pPr marL="285750" indent="-285750">
              <a:buFont typeface="Arial" panose="020B0604020202020204" pitchFamily="34" charset="0"/>
              <a:buChar char="•"/>
            </a:pPr>
            <a:r>
              <a:rPr lang="en-US" sz="1500" dirty="0"/>
              <a:t> Often leads to one sex enjoying more rights or opportunities than the other</a:t>
            </a:r>
          </a:p>
          <a:p>
            <a:pPr>
              <a:spcBef>
                <a:spcPts val="600"/>
              </a:spcBef>
            </a:pPr>
            <a:r>
              <a:rPr lang="en-US" sz="1500" b="1" dirty="0"/>
              <a:t>Level 2: Gender-blind</a:t>
            </a:r>
          </a:p>
          <a:p>
            <a:pPr marL="285750" indent="-285750">
              <a:buFont typeface="Arial" panose="020B0604020202020204" pitchFamily="34" charset="0"/>
              <a:buChar char="•"/>
            </a:pPr>
            <a:r>
              <a:rPr lang="en-US" sz="1500" dirty="0"/>
              <a:t>Ignores gender norms, roles and relations</a:t>
            </a:r>
          </a:p>
          <a:p>
            <a:pPr marL="285750" indent="-285750">
              <a:buFont typeface="Arial" panose="020B0604020202020204" pitchFamily="34" charset="0"/>
              <a:buChar char="•"/>
            </a:pPr>
            <a:r>
              <a:rPr lang="en-US" sz="1500" dirty="0"/>
              <a:t>Very often reinforces gender-based discrimination</a:t>
            </a:r>
          </a:p>
          <a:p>
            <a:pPr marL="285750" indent="-285750">
              <a:buFont typeface="Arial" panose="020B0604020202020204" pitchFamily="34" charset="0"/>
              <a:buChar char="•"/>
            </a:pPr>
            <a:r>
              <a:rPr lang="en-US" sz="1500" dirty="0"/>
              <a:t>Ignores differences in opportunities and resource allocation for women and men</a:t>
            </a:r>
          </a:p>
          <a:p>
            <a:pPr marL="285750" indent="-285750">
              <a:buFont typeface="Arial" panose="020B0604020202020204" pitchFamily="34" charset="0"/>
              <a:buChar char="•"/>
            </a:pPr>
            <a:r>
              <a:rPr lang="en-US" sz="1500" dirty="0"/>
              <a:t>Often constructed based on the principle of being “fair” by treating everyone the same</a:t>
            </a:r>
          </a:p>
          <a:p>
            <a:pPr>
              <a:spcBef>
                <a:spcPts val="600"/>
              </a:spcBef>
            </a:pPr>
            <a:r>
              <a:rPr lang="en-US" sz="1500" b="1" dirty="0"/>
              <a:t>Level 3: Gender-sensitive</a:t>
            </a:r>
          </a:p>
          <a:p>
            <a:pPr marL="285750" indent="-285750">
              <a:buFont typeface="Arial" panose="020B0604020202020204" pitchFamily="34" charset="0"/>
              <a:buChar char="•"/>
            </a:pPr>
            <a:r>
              <a:rPr lang="en-US" sz="1500" dirty="0"/>
              <a:t>Considers gender norms, roles and relations</a:t>
            </a:r>
          </a:p>
          <a:p>
            <a:pPr marL="285750" indent="-285750">
              <a:buFont typeface="Arial" panose="020B0604020202020204" pitchFamily="34" charset="0"/>
              <a:buChar char="•"/>
            </a:pPr>
            <a:r>
              <a:rPr lang="en-US" sz="1500" dirty="0"/>
              <a:t>Does not address inequality generated by unequal norms, roles or relations</a:t>
            </a:r>
          </a:p>
          <a:p>
            <a:pPr marL="285750" indent="-285750">
              <a:buFont typeface="Arial" panose="020B0604020202020204" pitchFamily="34" charset="0"/>
              <a:buChar char="•"/>
            </a:pPr>
            <a:r>
              <a:rPr lang="en-US" sz="1500" dirty="0"/>
              <a:t> Indicates gender awareness, although often no remedial action is developed</a:t>
            </a:r>
          </a:p>
        </p:txBody>
      </p:sp>
    </p:spTree>
    <p:extLst>
      <p:ext uri="{BB962C8B-B14F-4D97-AF65-F5344CB8AC3E}">
        <p14:creationId xmlns:p14="http://schemas.microsoft.com/office/powerpoint/2010/main" val="2859819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WHO GENDER RESPONSIVE ASSESMENT SCALE CRITERIA:</a:t>
            </a:r>
          </a:p>
        </p:txBody>
      </p:sp>
      <p:sp>
        <p:nvSpPr>
          <p:cNvPr id="3" name="Text Placeholder 2"/>
          <p:cNvSpPr>
            <a:spLocks noGrp="1"/>
          </p:cNvSpPr>
          <p:nvPr>
            <p:ph type="body" sz="quarter" idx="10"/>
          </p:nvPr>
        </p:nvSpPr>
        <p:spPr>
          <a:xfrm>
            <a:off x="323458" y="1453275"/>
            <a:ext cx="7772400" cy="536049"/>
          </a:xfrm>
        </p:spPr>
        <p:txBody>
          <a:bodyPr>
            <a:normAutofit/>
          </a:bodyPr>
          <a:lstStyle/>
          <a:p>
            <a:r>
              <a:rPr lang="en-US" dirty="0"/>
              <a:t>Tool for assessing programmes and policies</a:t>
            </a:r>
          </a:p>
        </p:txBody>
      </p:sp>
      <p:sp>
        <p:nvSpPr>
          <p:cNvPr id="6" name="Text Placeholder 2"/>
          <p:cNvSpPr>
            <a:spLocks noGrp="1"/>
          </p:cNvSpPr>
          <p:nvPr>
            <p:ph type="body" sz="quarter" idx="21"/>
          </p:nvPr>
        </p:nvSpPr>
        <p:spPr>
          <a:xfrm>
            <a:off x="323458" y="5851920"/>
            <a:ext cx="7989269" cy="220947"/>
          </a:xfrm>
        </p:spPr>
        <p:txBody>
          <a:bodyPr lIns="0" tIns="0" rIns="0" bIns="0">
            <a:noAutofit/>
          </a:bodyPr>
          <a:lstStyle>
            <a:lvl5pPr marL="0" indent="0" algn="l">
              <a:buNone/>
              <a:defRPr sz="1100" baseline="0">
                <a:solidFill>
                  <a:schemeClr val="bg1"/>
                </a:solidFill>
              </a:defRPr>
            </a:lvl5pPr>
          </a:lstStyle>
          <a:p>
            <a:pPr marL="0" indent="0">
              <a:buNone/>
            </a:pPr>
            <a:r>
              <a:rPr lang="en-US" sz="1100" dirty="0"/>
              <a:t>World Health Organization (2011). Gender mainstreaming for health managers: a practical approach. Geneva, WHO (p. 41, 42).</a:t>
            </a:r>
          </a:p>
        </p:txBody>
      </p:sp>
      <p:sp>
        <p:nvSpPr>
          <p:cNvPr id="7" name="Rectangle 6">
            <a:extLst>
              <a:ext uri="{FF2B5EF4-FFF2-40B4-BE49-F238E27FC236}">
                <a16:creationId xmlns="" xmlns:a16="http://schemas.microsoft.com/office/drawing/2014/main" id="{90A1C815-BF81-49D3-BB28-BBA97F73CF2A}"/>
              </a:ext>
            </a:extLst>
          </p:cNvPr>
          <p:cNvSpPr/>
          <p:nvPr/>
        </p:nvSpPr>
        <p:spPr>
          <a:xfrm>
            <a:off x="323458" y="1872000"/>
            <a:ext cx="8820542" cy="3985706"/>
          </a:xfrm>
          <a:prstGeom prst="rect">
            <a:avLst/>
          </a:prstGeom>
        </p:spPr>
        <p:txBody>
          <a:bodyPr wrap="square">
            <a:spAutoFit/>
          </a:bodyPr>
          <a:lstStyle/>
          <a:p>
            <a:r>
              <a:rPr lang="en-US" sz="1500" b="1" dirty="0"/>
              <a:t>Level 4: Gender-specific</a:t>
            </a:r>
          </a:p>
          <a:p>
            <a:pPr marL="285750" indent="-285750">
              <a:buFont typeface="Arial" panose="020B0604020202020204" pitchFamily="34" charset="0"/>
              <a:buChar char="•"/>
            </a:pPr>
            <a:r>
              <a:rPr lang="en-US" sz="1500" dirty="0"/>
              <a:t>Considers gender norms, roles and relations for women and men and how they affect access to and control over resources</a:t>
            </a:r>
          </a:p>
          <a:p>
            <a:pPr marL="285750" indent="-285750">
              <a:buFont typeface="Arial" panose="020B0604020202020204" pitchFamily="34" charset="0"/>
              <a:buChar char="•"/>
            </a:pPr>
            <a:r>
              <a:rPr lang="en-US" sz="1500" dirty="0"/>
              <a:t>Considers women’s and men’s specific needs</a:t>
            </a:r>
          </a:p>
          <a:p>
            <a:pPr marL="285750" indent="-285750">
              <a:buFont typeface="Arial" panose="020B0604020202020204" pitchFamily="34" charset="0"/>
              <a:buChar char="•"/>
            </a:pPr>
            <a:r>
              <a:rPr lang="en-US" sz="1500" dirty="0"/>
              <a:t>Intentionally targets and benefits a specific group of women or men to achieve certain policy or programme goals or meet certain needs</a:t>
            </a:r>
          </a:p>
          <a:p>
            <a:pPr marL="285750" indent="-285750">
              <a:buFont typeface="Arial" panose="020B0604020202020204" pitchFamily="34" charset="0"/>
              <a:buChar char="•"/>
            </a:pPr>
            <a:r>
              <a:rPr lang="en-US" sz="1500" dirty="0"/>
              <a:t>Makes it easier for women and men to fulfil duties that are ascribed to them based on their gender roles</a:t>
            </a:r>
          </a:p>
          <a:p>
            <a:pPr>
              <a:spcBef>
                <a:spcPts val="600"/>
              </a:spcBef>
            </a:pPr>
            <a:r>
              <a:rPr lang="en-US" sz="1500" b="1" dirty="0"/>
              <a:t>Level 5: Gender-transformative</a:t>
            </a:r>
          </a:p>
          <a:p>
            <a:pPr marL="285750" indent="-285750">
              <a:buFont typeface="Arial" panose="020B0604020202020204" pitchFamily="34" charset="0"/>
              <a:buChar char="•"/>
            </a:pPr>
            <a:r>
              <a:rPr lang="en-US" sz="1500" dirty="0"/>
              <a:t>Considers gender norms, roles and relations for women and men and that these affect access to and control over resources</a:t>
            </a:r>
          </a:p>
          <a:p>
            <a:pPr marL="285750" indent="-285750">
              <a:buFont typeface="Arial" panose="020B0604020202020204" pitchFamily="34" charset="0"/>
              <a:buChar char="•"/>
            </a:pPr>
            <a:r>
              <a:rPr lang="en-US" sz="1500" dirty="0"/>
              <a:t>Considers women’s and men’s specific needs</a:t>
            </a:r>
          </a:p>
          <a:p>
            <a:pPr marL="285750" indent="-285750">
              <a:buFont typeface="Arial" panose="020B0604020202020204" pitchFamily="34" charset="0"/>
              <a:buChar char="•"/>
            </a:pPr>
            <a:r>
              <a:rPr lang="en-US" sz="1500" dirty="0"/>
              <a:t>Addresses the causes of gender-based health inequities</a:t>
            </a:r>
          </a:p>
          <a:p>
            <a:pPr marL="285750" indent="-285750">
              <a:buFont typeface="Arial" panose="020B0604020202020204" pitchFamily="34" charset="0"/>
              <a:buChar char="•"/>
            </a:pPr>
            <a:r>
              <a:rPr lang="en-US" sz="1500" dirty="0"/>
              <a:t>Includes ways to transform harmful gender norms, roles and relations</a:t>
            </a:r>
          </a:p>
          <a:p>
            <a:pPr marL="285750" indent="-285750">
              <a:buFont typeface="Arial" panose="020B0604020202020204" pitchFamily="34" charset="0"/>
              <a:buChar char="•"/>
            </a:pPr>
            <a:r>
              <a:rPr lang="en-US" sz="1500" dirty="0"/>
              <a:t>The objective is often to promote gender equality</a:t>
            </a:r>
          </a:p>
          <a:p>
            <a:pPr marL="285750" indent="-285750">
              <a:buFont typeface="Arial" panose="020B0604020202020204" pitchFamily="34" charset="0"/>
              <a:buChar char="•"/>
            </a:pPr>
            <a:r>
              <a:rPr lang="en-US" sz="1500" dirty="0"/>
              <a:t>Includes strategies to foster progressive changes in power relationships between women and men</a:t>
            </a:r>
          </a:p>
        </p:txBody>
      </p:sp>
    </p:spTree>
    <p:extLst>
      <p:ext uri="{BB962C8B-B14F-4D97-AF65-F5344CB8AC3E}">
        <p14:creationId xmlns:p14="http://schemas.microsoft.com/office/powerpoint/2010/main" val="4058800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58" y="418781"/>
            <a:ext cx="8585016" cy="611734"/>
          </a:xfrm>
        </p:spPr>
        <p:txBody>
          <a:bodyPr>
            <a:noAutofit/>
          </a:bodyPr>
          <a:lstStyle/>
          <a:p>
            <a:r>
              <a:rPr lang="en-US" dirty="0"/>
              <a:t>NEED TO MOVE BEYOND…</a:t>
            </a:r>
          </a:p>
        </p:txBody>
      </p:sp>
      <p:sp>
        <p:nvSpPr>
          <p:cNvPr id="7" name="Rectangle 6">
            <a:extLst>
              <a:ext uri="{FF2B5EF4-FFF2-40B4-BE49-F238E27FC236}">
                <a16:creationId xmlns="" xmlns:a16="http://schemas.microsoft.com/office/drawing/2014/main" id="{55775434-AE9C-464C-992F-AD1AFCDC20CE}"/>
              </a:ext>
            </a:extLst>
          </p:cNvPr>
          <p:cNvSpPr/>
          <p:nvPr/>
        </p:nvSpPr>
        <p:spPr>
          <a:xfrm>
            <a:off x="323458" y="1440000"/>
            <a:ext cx="8327056" cy="2465290"/>
          </a:xfrm>
          <a:prstGeom prst="rect">
            <a:avLst/>
          </a:prstGeom>
        </p:spPr>
        <p:txBody>
          <a:bodyPr wrap="square">
            <a:spAutoFit/>
          </a:bodyPr>
          <a:lstStyle/>
          <a:p>
            <a:pPr marL="342900" lvl="0" indent="-342900">
              <a:spcBef>
                <a:spcPct val="20000"/>
              </a:spcBef>
              <a:spcAft>
                <a:spcPts val="1800"/>
              </a:spcAft>
              <a:buFont typeface="Arial"/>
              <a:buChar char="•"/>
            </a:pPr>
            <a:r>
              <a:rPr lang="en-US" sz="2300" dirty="0">
                <a:solidFill>
                  <a:srgbClr val="243746"/>
                </a:solidFill>
              </a:rPr>
              <a:t>“We are doing gender because we are focused on women and girls”</a:t>
            </a:r>
          </a:p>
          <a:p>
            <a:pPr marL="342900" lvl="0" indent="-342900">
              <a:spcBef>
                <a:spcPct val="20000"/>
              </a:spcBef>
              <a:spcAft>
                <a:spcPts val="1800"/>
              </a:spcAft>
              <a:buFont typeface="Arial"/>
              <a:buChar char="•"/>
            </a:pPr>
            <a:r>
              <a:rPr lang="en-US" sz="2300" dirty="0">
                <a:solidFill>
                  <a:srgbClr val="243746"/>
                </a:solidFill>
              </a:rPr>
              <a:t>“We already disaggregate data by sex”</a:t>
            </a:r>
          </a:p>
          <a:p>
            <a:pPr marL="342900" lvl="0" indent="-342900">
              <a:spcBef>
                <a:spcPct val="20000"/>
              </a:spcBef>
              <a:spcAft>
                <a:spcPts val="1800"/>
              </a:spcAft>
              <a:buFont typeface="Arial"/>
              <a:buChar char="•"/>
            </a:pPr>
            <a:r>
              <a:rPr lang="en-US" sz="2300" dirty="0">
                <a:solidFill>
                  <a:srgbClr val="243746"/>
                </a:solidFill>
              </a:rPr>
              <a:t>“We have an equal number of male and female team members on the consulting team”</a:t>
            </a:r>
          </a:p>
        </p:txBody>
      </p:sp>
    </p:spTree>
    <p:extLst>
      <p:ext uri="{BB962C8B-B14F-4D97-AF65-F5344CB8AC3E}">
        <p14:creationId xmlns:p14="http://schemas.microsoft.com/office/powerpoint/2010/main" val="414961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GENDER</a:t>
            </a:r>
          </a:p>
        </p:txBody>
      </p:sp>
      <p:sp>
        <p:nvSpPr>
          <p:cNvPr id="7" name="Text Placeholder 4"/>
          <p:cNvSpPr txBox="1">
            <a:spLocks/>
          </p:cNvSpPr>
          <p:nvPr/>
        </p:nvSpPr>
        <p:spPr>
          <a:xfrm>
            <a:off x="323457" y="2002971"/>
            <a:ext cx="8181913" cy="3439886"/>
          </a:xfrm>
          <a:prstGeom prst="rect">
            <a:avLst/>
          </a:prstGeom>
        </p:spPr>
        <p:txBody>
          <a:bodyPr vert="horz" lIns="0" tIns="45720" rIns="91440" bIns="0" rtlCol="0">
            <a:normAutofit/>
          </a:bodyPr>
          <a:lstStyle>
            <a:lvl1pPr marL="0" indent="0" algn="l" defTabSz="457200" rtl="0" eaLnBrk="1" latinLnBrk="0" hangingPunct="1">
              <a:spcBef>
                <a:spcPct val="20000"/>
              </a:spcBef>
              <a:buFont typeface="Arial"/>
              <a:buNone/>
              <a:defRPr sz="3200" kern="1200">
                <a:solidFill>
                  <a:srgbClr val="25374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1800"/>
              </a:spcAft>
            </a:pPr>
            <a:r>
              <a:rPr lang="en-US" dirty="0"/>
              <a:t>Socially constructed</a:t>
            </a:r>
          </a:p>
          <a:p>
            <a:pPr lvl="1">
              <a:spcBef>
                <a:spcPts val="0"/>
              </a:spcBef>
              <a:spcAft>
                <a:spcPts val="1800"/>
              </a:spcAft>
            </a:pPr>
            <a:r>
              <a:rPr lang="en-US" dirty="0"/>
              <a:t>Can vary from society to society, and from time to time</a:t>
            </a:r>
          </a:p>
          <a:p>
            <a:pPr lvl="1">
              <a:spcBef>
                <a:spcPts val="0"/>
              </a:spcBef>
              <a:spcAft>
                <a:spcPts val="1800"/>
              </a:spcAft>
            </a:pPr>
            <a:r>
              <a:rPr lang="en-US" dirty="0"/>
              <a:t>Concerned with socially acceptable norms and behaviours</a:t>
            </a:r>
          </a:p>
          <a:p>
            <a:endParaRPr lang="en-US" sz="1500" dirty="0"/>
          </a:p>
        </p:txBody>
      </p:sp>
      <p:sp>
        <p:nvSpPr>
          <p:cNvPr id="4" name="TextBox 3"/>
          <p:cNvSpPr txBox="1"/>
          <p:nvPr/>
        </p:nvSpPr>
        <p:spPr>
          <a:xfrm>
            <a:off x="569333" y="5342069"/>
            <a:ext cx="7824680" cy="369332"/>
          </a:xfrm>
          <a:prstGeom prst="rect">
            <a:avLst/>
          </a:prstGeom>
          <a:noFill/>
        </p:spPr>
        <p:txBody>
          <a:bodyPr wrap="square" rtlCol="0">
            <a:spAutoFit/>
          </a:bodyPr>
          <a:lstStyle/>
          <a:p>
            <a:r>
              <a:rPr lang="en-US" dirty="0"/>
              <a:t>http://www.who.int/gender-equity-rights/understanding/gender-definition/en/</a:t>
            </a:r>
          </a:p>
        </p:txBody>
      </p:sp>
    </p:spTree>
    <p:extLst>
      <p:ext uri="{BB962C8B-B14F-4D97-AF65-F5344CB8AC3E}">
        <p14:creationId xmlns:p14="http://schemas.microsoft.com/office/powerpoint/2010/main" val="1063218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57" y="418781"/>
            <a:ext cx="8689913" cy="611734"/>
          </a:xfrm>
        </p:spPr>
        <p:txBody>
          <a:bodyPr>
            <a:noAutofit/>
          </a:bodyPr>
          <a:lstStyle/>
          <a:p>
            <a:r>
              <a:rPr lang="en-US" dirty="0"/>
              <a:t>GENDER MAINSTREAMING</a:t>
            </a:r>
          </a:p>
        </p:txBody>
      </p:sp>
      <p:sp>
        <p:nvSpPr>
          <p:cNvPr id="6" name="Text Placeholder 2"/>
          <p:cNvSpPr>
            <a:spLocks noGrp="1"/>
          </p:cNvSpPr>
          <p:nvPr>
            <p:ph type="body" sz="quarter" idx="21"/>
          </p:nvPr>
        </p:nvSpPr>
        <p:spPr>
          <a:xfrm>
            <a:off x="323457" y="5868000"/>
            <a:ext cx="8497084" cy="281486"/>
          </a:xfrm>
        </p:spPr>
        <p:txBody>
          <a:bodyPr lIns="0" tIns="0" rIns="0" bIns="0">
            <a:noAutofit/>
          </a:bodyPr>
          <a:lstStyle>
            <a:lvl5pPr marL="0" indent="0" algn="l">
              <a:buNone/>
              <a:defRPr sz="1100" baseline="0">
                <a:solidFill>
                  <a:schemeClr val="bg1"/>
                </a:solidFill>
              </a:defRPr>
            </a:lvl5pPr>
          </a:lstStyle>
          <a:p>
            <a:pPr marL="0" indent="0">
              <a:buNone/>
            </a:pPr>
            <a:r>
              <a:rPr lang="en-US" sz="1100" dirty="0"/>
              <a:t>http://www.who.int/gender-equity-rights/understanding/gender-definition/en/</a:t>
            </a:r>
          </a:p>
        </p:txBody>
      </p:sp>
      <p:sp>
        <p:nvSpPr>
          <p:cNvPr id="7" name="Rectangle 6">
            <a:extLst>
              <a:ext uri="{FF2B5EF4-FFF2-40B4-BE49-F238E27FC236}">
                <a16:creationId xmlns="" xmlns:a16="http://schemas.microsoft.com/office/drawing/2014/main" id="{55775434-AE9C-464C-992F-AD1AFCDC20CE}"/>
              </a:ext>
            </a:extLst>
          </p:cNvPr>
          <p:cNvSpPr/>
          <p:nvPr/>
        </p:nvSpPr>
        <p:spPr>
          <a:xfrm>
            <a:off x="323458" y="1440000"/>
            <a:ext cx="8497084" cy="3579441"/>
          </a:xfrm>
          <a:prstGeom prst="rect">
            <a:avLst/>
          </a:prstGeom>
        </p:spPr>
        <p:txBody>
          <a:bodyPr wrap="square">
            <a:spAutoFit/>
          </a:bodyPr>
          <a:lstStyle/>
          <a:p>
            <a:pPr marL="342900" lvl="0" indent="-342900" fontAlgn="base">
              <a:spcBef>
                <a:spcPct val="20000"/>
              </a:spcBef>
              <a:spcAft>
                <a:spcPts val="1800"/>
              </a:spcAft>
              <a:buFont typeface="Arial"/>
              <a:buChar char="•"/>
            </a:pPr>
            <a:r>
              <a:rPr lang="en-CA" sz="2300" dirty="0">
                <a:solidFill>
                  <a:srgbClr val="243746"/>
                </a:solidFill>
              </a:rPr>
              <a:t>“The process of assessing the implications for women and men of any planned action, including legislation, policies or programmes, in all areas and at all levels. </a:t>
            </a:r>
          </a:p>
          <a:p>
            <a:pPr marL="342900" lvl="0" indent="-342900" fontAlgn="base">
              <a:spcBef>
                <a:spcPct val="20000"/>
              </a:spcBef>
              <a:spcAft>
                <a:spcPts val="1800"/>
              </a:spcAft>
              <a:buFont typeface="Arial"/>
              <a:buChar char="•"/>
            </a:pPr>
            <a:r>
              <a:rPr lang="en-CA" sz="2300" dirty="0">
                <a:solidFill>
                  <a:srgbClr val="243746"/>
                </a:solidFill>
              </a:rPr>
              <a:t>It is a strategy for making women’s as well as men’s concerns and experiences an integral dimension of the design, implementation, monitoring and evaluation of policies and programmes in all political, economic and societal spheres so that women and men benefit equally and inequality is not perpetuated”.</a:t>
            </a:r>
          </a:p>
        </p:txBody>
      </p:sp>
    </p:spTree>
    <p:extLst>
      <p:ext uri="{BB962C8B-B14F-4D97-AF65-F5344CB8AC3E}">
        <p14:creationId xmlns:p14="http://schemas.microsoft.com/office/powerpoint/2010/main" val="1632918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57" y="418781"/>
            <a:ext cx="8689913" cy="611734"/>
          </a:xfrm>
        </p:spPr>
        <p:txBody>
          <a:bodyPr>
            <a:noAutofit/>
          </a:bodyPr>
          <a:lstStyle/>
          <a:p>
            <a:r>
              <a:rPr lang="en-US" dirty="0"/>
              <a:t>GENDER MAINSTREAMING (2)</a:t>
            </a:r>
          </a:p>
        </p:txBody>
      </p:sp>
      <p:sp>
        <p:nvSpPr>
          <p:cNvPr id="6" name="Text Placeholder 2"/>
          <p:cNvSpPr>
            <a:spLocks noGrp="1"/>
          </p:cNvSpPr>
          <p:nvPr>
            <p:ph type="body" sz="quarter" idx="21"/>
          </p:nvPr>
        </p:nvSpPr>
        <p:spPr>
          <a:xfrm>
            <a:off x="323457" y="5688000"/>
            <a:ext cx="8497084" cy="281486"/>
          </a:xfrm>
        </p:spPr>
        <p:txBody>
          <a:bodyPr lIns="0" tIns="0" rIns="0" bIns="0">
            <a:noAutofit/>
          </a:bodyPr>
          <a:lstStyle>
            <a:lvl5pPr marL="0" indent="0" algn="l">
              <a:buNone/>
              <a:defRPr sz="1100" baseline="0">
                <a:solidFill>
                  <a:schemeClr val="bg1"/>
                </a:solidFill>
              </a:defRPr>
            </a:lvl5pPr>
          </a:lstStyle>
          <a:p>
            <a:pPr marL="0" indent="0">
              <a:buNone/>
            </a:pPr>
            <a:r>
              <a:rPr lang="en-US" sz="1100" dirty="0"/>
              <a:t>World Health Organization (2011). Gender mainstreaming for health managers: a practical approach. Geneva, WHO. (Participant’s Notes), p. 20</a:t>
            </a:r>
          </a:p>
        </p:txBody>
      </p:sp>
      <p:sp>
        <p:nvSpPr>
          <p:cNvPr id="7" name="Rectangle 6">
            <a:extLst>
              <a:ext uri="{FF2B5EF4-FFF2-40B4-BE49-F238E27FC236}">
                <a16:creationId xmlns="" xmlns:a16="http://schemas.microsoft.com/office/drawing/2014/main" id="{55775434-AE9C-464C-992F-AD1AFCDC20CE}"/>
              </a:ext>
            </a:extLst>
          </p:cNvPr>
          <p:cNvSpPr/>
          <p:nvPr/>
        </p:nvSpPr>
        <p:spPr>
          <a:xfrm>
            <a:off x="323458" y="1440000"/>
            <a:ext cx="8497084" cy="2465290"/>
          </a:xfrm>
          <a:prstGeom prst="rect">
            <a:avLst/>
          </a:prstGeom>
        </p:spPr>
        <p:txBody>
          <a:bodyPr wrap="square">
            <a:spAutoFit/>
          </a:bodyPr>
          <a:lstStyle/>
          <a:p>
            <a:pPr marL="342900" lvl="0" indent="-342900">
              <a:spcBef>
                <a:spcPct val="20000"/>
              </a:spcBef>
              <a:spcAft>
                <a:spcPts val="1800"/>
              </a:spcAft>
              <a:buFont typeface="Arial"/>
              <a:buChar char="•"/>
            </a:pPr>
            <a:r>
              <a:rPr lang="en-US" sz="2300" dirty="0">
                <a:solidFill>
                  <a:srgbClr val="243746"/>
                </a:solidFill>
              </a:rPr>
              <a:t>Can take time as it involved changing structures in organizations, and attitudes, behaviours and practices </a:t>
            </a:r>
          </a:p>
          <a:p>
            <a:pPr marL="342900" lvl="0" indent="-342900">
              <a:spcBef>
                <a:spcPct val="20000"/>
              </a:spcBef>
              <a:spcAft>
                <a:spcPts val="1800"/>
              </a:spcAft>
              <a:buFont typeface="Arial"/>
              <a:buChar char="•"/>
            </a:pPr>
            <a:r>
              <a:rPr lang="en-US" sz="2300" dirty="0">
                <a:solidFill>
                  <a:srgbClr val="243746"/>
                </a:solidFill>
              </a:rPr>
              <a:t>Requires organizational commitment, resources, champions, and skills</a:t>
            </a:r>
          </a:p>
          <a:p>
            <a:pPr marL="342900" lvl="0" indent="-342900">
              <a:spcBef>
                <a:spcPct val="20000"/>
              </a:spcBef>
              <a:spcAft>
                <a:spcPts val="1800"/>
              </a:spcAft>
              <a:buFont typeface="Arial"/>
              <a:buChar char="•"/>
            </a:pPr>
            <a:r>
              <a:rPr lang="en-US" sz="2300" dirty="0">
                <a:solidFill>
                  <a:srgbClr val="243746"/>
                </a:solidFill>
              </a:rPr>
              <a:t>Involves women and men</a:t>
            </a:r>
          </a:p>
        </p:txBody>
      </p:sp>
    </p:spTree>
    <p:extLst>
      <p:ext uri="{BB962C8B-B14F-4D97-AF65-F5344CB8AC3E}">
        <p14:creationId xmlns:p14="http://schemas.microsoft.com/office/powerpoint/2010/main" val="806387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57" y="418781"/>
            <a:ext cx="8689913" cy="611734"/>
          </a:xfrm>
        </p:spPr>
        <p:txBody>
          <a:bodyPr>
            <a:noAutofit/>
          </a:bodyPr>
          <a:lstStyle/>
          <a:p>
            <a:r>
              <a:rPr lang="en-US" dirty="0"/>
              <a:t>REVIEW OF CHECKLISTS</a:t>
            </a:r>
          </a:p>
        </p:txBody>
      </p:sp>
      <p:sp>
        <p:nvSpPr>
          <p:cNvPr id="6" name="Text Placeholder 2"/>
          <p:cNvSpPr>
            <a:spLocks noGrp="1"/>
          </p:cNvSpPr>
          <p:nvPr>
            <p:ph type="body" sz="quarter" idx="21"/>
          </p:nvPr>
        </p:nvSpPr>
        <p:spPr>
          <a:xfrm>
            <a:off x="323457" y="5688000"/>
            <a:ext cx="8497084" cy="281486"/>
          </a:xfrm>
        </p:spPr>
        <p:txBody>
          <a:bodyPr lIns="0" tIns="0" rIns="0" bIns="0">
            <a:noAutofit/>
          </a:bodyPr>
          <a:lstStyle>
            <a:lvl5pPr marL="0" indent="0" algn="l">
              <a:buNone/>
              <a:defRPr sz="1100" baseline="0">
                <a:solidFill>
                  <a:schemeClr val="bg1"/>
                </a:solidFill>
              </a:defRPr>
            </a:lvl5pPr>
          </a:lstStyle>
          <a:p>
            <a:pPr marL="0" indent="0">
              <a:buNone/>
            </a:pPr>
            <a:r>
              <a:rPr lang="en-US" sz="1100" dirty="0"/>
              <a:t>World Health Organization (2011). Gender mainstreaming for health managers: a practical approach. Geneva, WHO. (Participant’s Notes), p. 20</a:t>
            </a:r>
          </a:p>
        </p:txBody>
      </p:sp>
      <p:sp>
        <p:nvSpPr>
          <p:cNvPr id="7" name="Rectangle 6">
            <a:extLst>
              <a:ext uri="{FF2B5EF4-FFF2-40B4-BE49-F238E27FC236}">
                <a16:creationId xmlns="" xmlns:a16="http://schemas.microsoft.com/office/drawing/2014/main" id="{55775434-AE9C-464C-992F-AD1AFCDC20CE}"/>
              </a:ext>
            </a:extLst>
          </p:cNvPr>
          <p:cNvSpPr/>
          <p:nvPr/>
        </p:nvSpPr>
        <p:spPr>
          <a:xfrm>
            <a:off x="323458" y="1440000"/>
            <a:ext cx="8497084" cy="446276"/>
          </a:xfrm>
          <a:prstGeom prst="rect">
            <a:avLst/>
          </a:prstGeom>
        </p:spPr>
        <p:txBody>
          <a:bodyPr wrap="square">
            <a:spAutoFit/>
          </a:bodyPr>
          <a:lstStyle/>
          <a:p>
            <a:r>
              <a:rPr lang="en-US" sz="2300" dirty="0"/>
              <a:t>See checklists for review and discussion</a:t>
            </a:r>
          </a:p>
        </p:txBody>
      </p:sp>
    </p:spTree>
    <p:extLst>
      <p:ext uri="{BB962C8B-B14F-4D97-AF65-F5344CB8AC3E}">
        <p14:creationId xmlns:p14="http://schemas.microsoft.com/office/powerpoint/2010/main" val="1243940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CONCLUSION</a:t>
            </a:r>
          </a:p>
        </p:txBody>
      </p:sp>
      <p:sp>
        <p:nvSpPr>
          <p:cNvPr id="3" name="Text Placeholder 2"/>
          <p:cNvSpPr>
            <a:spLocks noGrp="1"/>
          </p:cNvSpPr>
          <p:nvPr>
            <p:ph type="body" sz="quarter" idx="10"/>
          </p:nvPr>
        </p:nvSpPr>
        <p:spPr>
          <a:xfrm>
            <a:off x="323457" y="1185250"/>
            <a:ext cx="7772400" cy="536049"/>
          </a:xfrm>
        </p:spPr>
        <p:txBody>
          <a:bodyPr>
            <a:normAutofit/>
          </a:bodyPr>
          <a:lstStyle/>
          <a:p>
            <a:r>
              <a:rPr lang="en-US" dirty="0"/>
              <a:t>Other Critical Components Needed</a:t>
            </a:r>
          </a:p>
        </p:txBody>
      </p:sp>
      <p:sp>
        <p:nvSpPr>
          <p:cNvPr id="7" name="Rectangle 6">
            <a:extLst>
              <a:ext uri="{FF2B5EF4-FFF2-40B4-BE49-F238E27FC236}">
                <a16:creationId xmlns="" xmlns:a16="http://schemas.microsoft.com/office/drawing/2014/main" id="{90A1C815-BF81-49D3-BB28-BBA97F73CF2A}"/>
              </a:ext>
            </a:extLst>
          </p:cNvPr>
          <p:cNvSpPr/>
          <p:nvPr/>
        </p:nvSpPr>
        <p:spPr>
          <a:xfrm>
            <a:off x="318931" y="1692000"/>
            <a:ext cx="8695852" cy="4151906"/>
          </a:xfrm>
          <a:prstGeom prst="rect">
            <a:avLst/>
          </a:prstGeom>
        </p:spPr>
        <p:txBody>
          <a:bodyPr wrap="square">
            <a:spAutoFit/>
          </a:bodyPr>
          <a:lstStyle/>
          <a:p>
            <a:pPr lvl="0">
              <a:spcBef>
                <a:spcPct val="20000"/>
              </a:spcBef>
            </a:pPr>
            <a:r>
              <a:rPr lang="en-CA" sz="2300" i="1" dirty="0">
                <a:solidFill>
                  <a:srgbClr val="243746"/>
                </a:solidFill>
              </a:rPr>
              <a:t>Institutionalize gender into NI as an organization</a:t>
            </a:r>
          </a:p>
          <a:p>
            <a:pPr marL="342900" lvl="0" indent="-342900">
              <a:spcBef>
                <a:spcPct val="20000"/>
              </a:spcBef>
              <a:buFont typeface="Arial"/>
              <a:buChar char="•"/>
            </a:pPr>
            <a:r>
              <a:rPr lang="en-CA" sz="2300" dirty="0">
                <a:solidFill>
                  <a:srgbClr val="243746"/>
                </a:solidFill>
              </a:rPr>
              <a:t>Developing and implementing an organizational-wide gender strategy</a:t>
            </a:r>
          </a:p>
          <a:p>
            <a:pPr marL="342900" lvl="0" indent="-342900">
              <a:spcBef>
                <a:spcPct val="20000"/>
              </a:spcBef>
              <a:buFont typeface="Arial"/>
              <a:buChar char="•"/>
            </a:pPr>
            <a:r>
              <a:rPr lang="en-CA" sz="2300" dirty="0">
                <a:solidFill>
                  <a:srgbClr val="243746"/>
                </a:solidFill>
              </a:rPr>
              <a:t>Ensuring buy-in from senior management, including</a:t>
            </a:r>
          </a:p>
          <a:p>
            <a:pPr marL="742950" lvl="1" indent="-285750">
              <a:spcBef>
                <a:spcPct val="20000"/>
              </a:spcBef>
              <a:buFont typeface="Arial"/>
              <a:buChar char="–"/>
            </a:pPr>
            <a:r>
              <a:rPr lang="en-CA" sz="2000" dirty="0">
                <a:solidFill>
                  <a:srgbClr val="243746"/>
                </a:solidFill>
              </a:rPr>
              <a:t>commitment of resources (including human resources) </a:t>
            </a:r>
          </a:p>
          <a:p>
            <a:pPr marL="742950" lvl="1" indent="-285750">
              <a:spcBef>
                <a:spcPct val="20000"/>
              </a:spcBef>
              <a:buFont typeface="Arial"/>
              <a:buChar char="–"/>
            </a:pPr>
            <a:r>
              <a:rPr lang="en-CA" sz="2000" dirty="0">
                <a:solidFill>
                  <a:srgbClr val="243746"/>
                </a:solidFill>
              </a:rPr>
              <a:t>training on gender (including understanding why gender is critical to nutrition)</a:t>
            </a:r>
          </a:p>
          <a:p>
            <a:pPr marL="742950" lvl="1" indent="-285750">
              <a:spcBef>
                <a:spcPct val="20000"/>
              </a:spcBef>
              <a:buFont typeface="Arial"/>
              <a:buChar char="–"/>
            </a:pPr>
            <a:r>
              <a:rPr lang="en-CA" sz="2000" dirty="0">
                <a:solidFill>
                  <a:srgbClr val="243746"/>
                </a:solidFill>
              </a:rPr>
              <a:t>ensuring gender is incorporated into logic models of projects (accountability)</a:t>
            </a:r>
          </a:p>
          <a:p>
            <a:pPr marL="342900" lvl="0" indent="-342900">
              <a:spcBef>
                <a:spcPct val="20000"/>
              </a:spcBef>
              <a:buFont typeface="Arial"/>
              <a:buChar char="•"/>
            </a:pPr>
            <a:r>
              <a:rPr lang="en-CA" sz="2300" dirty="0">
                <a:solidFill>
                  <a:srgbClr val="243746"/>
                </a:solidFill>
              </a:rPr>
              <a:t>Having gender contacts (and champions) to support this work in NI, including at the regional level</a:t>
            </a:r>
          </a:p>
        </p:txBody>
      </p:sp>
    </p:spTree>
    <p:extLst>
      <p:ext uri="{BB962C8B-B14F-4D97-AF65-F5344CB8AC3E}">
        <p14:creationId xmlns:p14="http://schemas.microsoft.com/office/powerpoint/2010/main" val="507874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29444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xmlns="" id="{AA194A72-E055-4213-A14F-F579DB7E8D3C}"/>
              </a:ext>
            </a:extLst>
          </p:cNvPr>
          <p:cNvPicPr>
            <a:picLocks noChangeAspect="1"/>
          </p:cNvPicPr>
          <p:nvPr/>
        </p:nvPicPr>
        <p:blipFill>
          <a:blip r:embed="rId3"/>
          <a:stretch>
            <a:fillRect/>
          </a:stretch>
        </p:blipFill>
        <p:spPr>
          <a:xfrm>
            <a:off x="2456480" y="3402997"/>
            <a:ext cx="1983663" cy="846362"/>
          </a:xfrm>
          <a:prstGeom prst="rect">
            <a:avLst/>
          </a:prstGeom>
        </p:spPr>
      </p:pic>
      <p:pic>
        <p:nvPicPr>
          <p:cNvPr id="16" name="Picture Placeholder 16">
            <a:extLst>
              <a:ext uri="{FF2B5EF4-FFF2-40B4-BE49-F238E27FC236}">
                <a16:creationId xmlns:a16="http://schemas.microsoft.com/office/drawing/2014/main" xmlns="" id="{C9C7D382-AC1D-444E-865F-2494B67C69A7}"/>
              </a:ext>
            </a:extLst>
          </p:cNvPr>
          <p:cNvPicPr>
            <a:picLocks noChangeAspect="1"/>
          </p:cNvPicPr>
          <p:nvPr/>
        </p:nvPicPr>
        <p:blipFill>
          <a:blip r:embed="rId4"/>
          <a:stretch>
            <a:fillRect/>
          </a:stretch>
        </p:blipFill>
        <p:spPr>
          <a:xfrm>
            <a:off x="4762296" y="2835323"/>
            <a:ext cx="1869342" cy="1983148"/>
          </a:xfrm>
          <a:prstGeom prst="rect">
            <a:avLst/>
          </a:prstGeom>
        </p:spPr>
      </p:pic>
      <p:sp>
        <p:nvSpPr>
          <p:cNvPr id="6" name="Subtitle 2">
            <a:extLst>
              <a:ext uri="{FF2B5EF4-FFF2-40B4-BE49-F238E27FC236}">
                <a16:creationId xmlns:a16="http://schemas.microsoft.com/office/drawing/2014/main" xmlns="" id="{217E0FBA-B12C-438C-A1E0-A4130E464EC3}"/>
              </a:ext>
            </a:extLst>
          </p:cNvPr>
          <p:cNvSpPr txBox="1">
            <a:spLocks/>
          </p:cNvSpPr>
          <p:nvPr/>
        </p:nvSpPr>
        <p:spPr>
          <a:xfrm>
            <a:off x="323458" y="1382388"/>
            <a:ext cx="8506216" cy="720237"/>
          </a:xfrm>
          <a:prstGeom prst="rect">
            <a:avLst/>
          </a:prstGeom>
        </p:spPr>
        <p:txBody>
          <a:bodyPr vert="horz" wrap="none" lIns="91440" tIns="0" rIns="91440" bIns="0" rtlCol="0">
            <a:normAutofit/>
          </a:bodyPr>
          <a:lstStyle>
            <a:lvl1pPr marL="0" indent="0" algn="l" defTabSz="457200" rtl="0" eaLnBrk="1" latinLnBrk="0" hangingPunct="1">
              <a:spcBef>
                <a:spcPct val="20000"/>
              </a:spcBef>
              <a:buFont typeface="Arial"/>
              <a:buNone/>
              <a:defRPr sz="2300" b="0" i="0" kern="1200">
                <a:solidFill>
                  <a:srgbClr val="253746"/>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rgbClr val="A4343A"/>
                </a:solidFill>
              </a:rPr>
              <a:t>Support for this project provided by:</a:t>
            </a:r>
          </a:p>
        </p:txBody>
      </p:sp>
      <p:sp>
        <p:nvSpPr>
          <p:cNvPr id="7" name="Title 1">
            <a:extLst>
              <a:ext uri="{FF2B5EF4-FFF2-40B4-BE49-F238E27FC236}">
                <a16:creationId xmlns:a16="http://schemas.microsoft.com/office/drawing/2014/main" xmlns="" id="{E62254DE-CEE6-4AAB-8BBA-97920DD2C80E}"/>
              </a:ext>
            </a:extLst>
          </p:cNvPr>
          <p:cNvSpPr txBox="1">
            <a:spLocks/>
          </p:cNvSpPr>
          <p:nvPr/>
        </p:nvSpPr>
        <p:spPr>
          <a:xfrm>
            <a:off x="323457" y="418780"/>
            <a:ext cx="8506217" cy="698315"/>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US" dirty="0"/>
              <a:t>THANK YOU</a:t>
            </a:r>
          </a:p>
        </p:txBody>
      </p:sp>
    </p:spTree>
    <p:extLst>
      <p:ext uri="{BB962C8B-B14F-4D97-AF65-F5344CB8AC3E}">
        <p14:creationId xmlns:p14="http://schemas.microsoft.com/office/powerpoint/2010/main" val="243886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21"/>
          </p:nvPr>
        </p:nvSpPr>
        <p:spPr>
          <a:xfrm>
            <a:off x="308944" y="1084217"/>
            <a:ext cx="8497084" cy="4799107"/>
          </a:xfrm>
        </p:spPr>
        <p:txBody>
          <a:bodyPr>
            <a:noAutofit/>
          </a:bodyPr>
          <a:lstStyle/>
          <a:p>
            <a:pPr marL="0" indent="0">
              <a:spcAft>
                <a:spcPts val="500"/>
              </a:spcAft>
              <a:buNone/>
            </a:pPr>
            <a:r>
              <a:rPr lang="en-US" dirty="0"/>
              <a:t>Which of these are biology (genetic/sex) and which are social/cultural (gender)?</a:t>
            </a:r>
          </a:p>
          <a:p>
            <a:pPr>
              <a:spcAft>
                <a:spcPts val="500"/>
              </a:spcAft>
              <a:buFont typeface="+mj-lt"/>
              <a:buAutoNum type="arabicPeriod"/>
            </a:pPr>
            <a:r>
              <a:rPr lang="en-US" dirty="0"/>
              <a:t>Girls are gentle; boys are not.</a:t>
            </a:r>
          </a:p>
          <a:p>
            <a:pPr>
              <a:spcAft>
                <a:spcPts val="500"/>
              </a:spcAft>
              <a:buFont typeface="+mj-lt"/>
              <a:buAutoNum type="arabicPeriod"/>
            </a:pPr>
            <a:r>
              <a:rPr lang="en-US" dirty="0"/>
              <a:t>Having sex with her husband is a woman’s duty.</a:t>
            </a:r>
          </a:p>
          <a:p>
            <a:pPr>
              <a:spcAft>
                <a:spcPts val="500"/>
              </a:spcAft>
              <a:buFont typeface="+mj-lt"/>
              <a:buAutoNum type="arabicPeriod"/>
            </a:pPr>
            <a:r>
              <a:rPr lang="en-US" dirty="0"/>
              <a:t>Women can get pregnant; men cannot.</a:t>
            </a:r>
          </a:p>
          <a:p>
            <a:pPr>
              <a:spcAft>
                <a:spcPts val="500"/>
              </a:spcAft>
              <a:buFont typeface="+mj-lt"/>
              <a:buAutoNum type="arabicPeriod"/>
            </a:pPr>
            <a:r>
              <a:rPr lang="en-US" dirty="0"/>
              <a:t>Men are good at logical and analytical thinking.</a:t>
            </a:r>
          </a:p>
          <a:p>
            <a:pPr>
              <a:spcAft>
                <a:spcPts val="500"/>
              </a:spcAft>
              <a:buFont typeface="+mj-lt"/>
              <a:buAutoNum type="arabicPeriod"/>
            </a:pPr>
            <a:r>
              <a:rPr lang="en-US" dirty="0"/>
              <a:t>Real men don’t cry.</a:t>
            </a:r>
          </a:p>
          <a:p>
            <a:pPr>
              <a:spcAft>
                <a:spcPts val="500"/>
              </a:spcAft>
              <a:buFont typeface="+mj-lt"/>
              <a:buAutoNum type="arabicPeriod"/>
            </a:pPr>
            <a:r>
              <a:rPr lang="en-US" dirty="0"/>
              <a:t>Women can breastfeed babies; men cannot.</a:t>
            </a:r>
          </a:p>
          <a:p>
            <a:pPr>
              <a:spcAft>
                <a:spcPts val="500"/>
              </a:spcAft>
              <a:buFont typeface="+mj-lt"/>
              <a:buAutoNum type="arabicPeriod"/>
            </a:pPr>
            <a:r>
              <a:rPr lang="en-US" dirty="0"/>
              <a:t>Women are creative and artistic.</a:t>
            </a:r>
          </a:p>
          <a:p>
            <a:pPr>
              <a:spcAft>
                <a:spcPts val="500"/>
              </a:spcAft>
              <a:buFont typeface="+mj-lt"/>
              <a:buAutoNum type="arabicPeriod"/>
            </a:pPr>
            <a:r>
              <a:rPr lang="en-US" dirty="0"/>
              <a:t>Women have maternal instincts.</a:t>
            </a:r>
          </a:p>
          <a:p>
            <a:pPr>
              <a:spcAft>
                <a:spcPts val="500"/>
              </a:spcAft>
              <a:buFont typeface="+mj-lt"/>
              <a:buAutoNum type="arabicPeriod"/>
            </a:pPr>
            <a:r>
              <a:rPr lang="en-US" dirty="0"/>
              <a:t>Men’s voices break at puberty; women’s voices don’t.</a:t>
            </a:r>
          </a:p>
          <a:p>
            <a:pPr>
              <a:spcAft>
                <a:spcPts val="500"/>
              </a:spcAft>
              <a:buFont typeface="+mj-lt"/>
              <a:buAutoNum type="arabicPeriod"/>
            </a:pPr>
            <a:r>
              <a:rPr lang="en-US" dirty="0"/>
              <a:t>Men have a greater sex drive than women.</a:t>
            </a:r>
          </a:p>
          <a:p>
            <a:pPr>
              <a:spcAft>
                <a:spcPts val="500"/>
              </a:spcAft>
              <a:buFont typeface="+mj-lt"/>
              <a:buAutoNum type="arabicPeriod"/>
            </a:pPr>
            <a:r>
              <a:rPr lang="en-US" dirty="0"/>
              <a:t>Women like to dress up and wear makeup.</a:t>
            </a:r>
          </a:p>
          <a:p>
            <a:pPr>
              <a:spcAft>
                <a:spcPts val="500"/>
              </a:spcAft>
              <a:buFont typeface="+mj-lt"/>
              <a:buAutoNum type="arabicPeriod"/>
            </a:pPr>
            <a:r>
              <a:rPr lang="en-US" dirty="0"/>
              <a:t>Men should be the wage earners of a family, not women.</a:t>
            </a:r>
          </a:p>
          <a:p>
            <a:pPr>
              <a:spcAft>
                <a:spcPts val="500"/>
              </a:spcAft>
              <a:buFont typeface="+mj-lt"/>
              <a:buAutoNum type="arabicPeriod"/>
            </a:pPr>
            <a:r>
              <a:rPr lang="en-US" dirty="0"/>
              <a:t>Women are natural caregivers and men are not. </a:t>
            </a:r>
          </a:p>
          <a:p>
            <a:pPr marL="0" indent="0">
              <a:buNone/>
            </a:pPr>
            <a:endParaRPr lang="en-US" sz="1800" dirty="0"/>
          </a:p>
        </p:txBody>
      </p:sp>
      <p:sp>
        <p:nvSpPr>
          <p:cNvPr id="6" name="Title 5"/>
          <p:cNvSpPr>
            <a:spLocks noGrp="1"/>
          </p:cNvSpPr>
          <p:nvPr>
            <p:ph type="ctrTitle"/>
          </p:nvPr>
        </p:nvSpPr>
        <p:spPr>
          <a:xfrm>
            <a:off x="323458" y="319314"/>
            <a:ext cx="7772400" cy="551543"/>
          </a:xfrm>
        </p:spPr>
        <p:txBody>
          <a:bodyPr>
            <a:noAutofit/>
          </a:bodyPr>
          <a:lstStyle/>
          <a:p>
            <a:r>
              <a:rPr lang="en-US" dirty="0"/>
              <a:t>GENDER NORMS</a:t>
            </a:r>
          </a:p>
        </p:txBody>
      </p:sp>
      <p:sp>
        <p:nvSpPr>
          <p:cNvPr id="4" name="TextBox 3">
            <a:extLst>
              <a:ext uri="{FF2B5EF4-FFF2-40B4-BE49-F238E27FC236}">
                <a16:creationId xmlns="" xmlns:a16="http://schemas.microsoft.com/office/drawing/2014/main" id="{B87BC266-8444-42F4-A2A7-8CFB658F0725}"/>
              </a:ext>
            </a:extLst>
          </p:cNvPr>
          <p:cNvSpPr txBox="1"/>
          <p:nvPr/>
        </p:nvSpPr>
        <p:spPr>
          <a:xfrm>
            <a:off x="308944" y="5832000"/>
            <a:ext cx="8497084" cy="261610"/>
          </a:xfrm>
          <a:custGeom>
            <a:avLst/>
            <a:gdLst>
              <a:gd name="connsiteX0" fmla="*/ 0 w 8820542"/>
              <a:gd name="connsiteY0" fmla="*/ 0 h 569387"/>
              <a:gd name="connsiteX1" fmla="*/ 8820542 w 8820542"/>
              <a:gd name="connsiteY1" fmla="*/ 0 h 569387"/>
              <a:gd name="connsiteX2" fmla="*/ 8820542 w 8820542"/>
              <a:gd name="connsiteY2" fmla="*/ 569387 h 569387"/>
              <a:gd name="connsiteX3" fmla="*/ 0 w 8820542"/>
              <a:gd name="connsiteY3" fmla="*/ 569387 h 569387"/>
              <a:gd name="connsiteX4" fmla="*/ 0 w 8820542"/>
              <a:gd name="connsiteY4" fmla="*/ 0 h 569387"/>
              <a:gd name="connsiteX0" fmla="*/ 0 w 8820542"/>
              <a:gd name="connsiteY0" fmla="*/ 0 h 569387"/>
              <a:gd name="connsiteX1" fmla="*/ 8820542 w 8820542"/>
              <a:gd name="connsiteY1" fmla="*/ 0 h 569387"/>
              <a:gd name="connsiteX2" fmla="*/ 8820542 w 8820542"/>
              <a:gd name="connsiteY2" fmla="*/ 569387 h 569387"/>
              <a:gd name="connsiteX3" fmla="*/ 4437228 w 8820542"/>
              <a:gd name="connsiteY3" fmla="*/ 437017 h 569387"/>
              <a:gd name="connsiteX4" fmla="*/ 0 w 8820542"/>
              <a:gd name="connsiteY4" fmla="*/ 569387 h 569387"/>
              <a:gd name="connsiteX5" fmla="*/ 0 w 8820542"/>
              <a:gd name="connsiteY5" fmla="*/ 0 h 569387"/>
              <a:gd name="connsiteX0" fmla="*/ 14514 w 8835056"/>
              <a:gd name="connsiteY0" fmla="*/ 0 h 569387"/>
              <a:gd name="connsiteX1" fmla="*/ 8835056 w 8835056"/>
              <a:gd name="connsiteY1" fmla="*/ 0 h 569387"/>
              <a:gd name="connsiteX2" fmla="*/ 8835056 w 8835056"/>
              <a:gd name="connsiteY2" fmla="*/ 569387 h 569387"/>
              <a:gd name="connsiteX3" fmla="*/ 4451742 w 8835056"/>
              <a:gd name="connsiteY3" fmla="*/ 437017 h 569387"/>
              <a:gd name="connsiteX4" fmla="*/ 0 w 8835056"/>
              <a:gd name="connsiteY4" fmla="*/ 438758 h 569387"/>
              <a:gd name="connsiteX5" fmla="*/ 14514 w 8835056"/>
              <a:gd name="connsiteY5" fmla="*/ 0 h 569387"/>
              <a:gd name="connsiteX0" fmla="*/ 14514 w 8878599"/>
              <a:gd name="connsiteY0" fmla="*/ 0 h 438758"/>
              <a:gd name="connsiteX1" fmla="*/ 8835056 w 8878599"/>
              <a:gd name="connsiteY1" fmla="*/ 0 h 438758"/>
              <a:gd name="connsiteX2" fmla="*/ 8878599 w 8878599"/>
              <a:gd name="connsiteY2" fmla="*/ 409730 h 438758"/>
              <a:gd name="connsiteX3" fmla="*/ 4451742 w 8878599"/>
              <a:gd name="connsiteY3" fmla="*/ 437017 h 438758"/>
              <a:gd name="connsiteX4" fmla="*/ 0 w 8878599"/>
              <a:gd name="connsiteY4" fmla="*/ 438758 h 438758"/>
              <a:gd name="connsiteX5" fmla="*/ 14514 w 8878599"/>
              <a:gd name="connsiteY5" fmla="*/ 0 h 438758"/>
              <a:gd name="connsiteX0" fmla="*/ 14514 w 8864084"/>
              <a:gd name="connsiteY0" fmla="*/ 0 h 453273"/>
              <a:gd name="connsiteX1" fmla="*/ 8835056 w 8864084"/>
              <a:gd name="connsiteY1" fmla="*/ 0 h 453273"/>
              <a:gd name="connsiteX2" fmla="*/ 8864084 w 8864084"/>
              <a:gd name="connsiteY2" fmla="*/ 453273 h 453273"/>
              <a:gd name="connsiteX3" fmla="*/ 4451742 w 8864084"/>
              <a:gd name="connsiteY3" fmla="*/ 437017 h 453273"/>
              <a:gd name="connsiteX4" fmla="*/ 0 w 8864084"/>
              <a:gd name="connsiteY4" fmla="*/ 438758 h 453273"/>
              <a:gd name="connsiteX5" fmla="*/ 14514 w 8864084"/>
              <a:gd name="connsiteY5" fmla="*/ 0 h 45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4084" h="453273">
                <a:moveTo>
                  <a:pt x="14514" y="0"/>
                </a:moveTo>
                <a:lnTo>
                  <a:pt x="8835056" y="0"/>
                </a:lnTo>
                <a:lnTo>
                  <a:pt x="8864084" y="453273"/>
                </a:lnTo>
                <a:lnTo>
                  <a:pt x="4451742" y="437017"/>
                </a:lnTo>
                <a:lnTo>
                  <a:pt x="0" y="438758"/>
                </a:lnTo>
                <a:lnTo>
                  <a:pt x="14514" y="0"/>
                </a:lnTo>
                <a:close/>
              </a:path>
            </a:pathLst>
          </a:custGeom>
          <a:noFill/>
        </p:spPr>
        <p:txBody>
          <a:bodyPr wrap="square" rtlCol="0">
            <a:spAutoFit/>
          </a:bodyPr>
          <a:lstStyle/>
          <a:p>
            <a:r>
              <a:rPr lang="en-US" sz="1100" dirty="0"/>
              <a:t>FROM: HIV Alliance Sexual and reproductive health and rights, and HIV 101 workshop guide</a:t>
            </a:r>
          </a:p>
        </p:txBody>
      </p:sp>
    </p:spTree>
    <p:extLst>
      <p:ext uri="{BB962C8B-B14F-4D97-AF65-F5344CB8AC3E}">
        <p14:creationId xmlns:p14="http://schemas.microsoft.com/office/powerpoint/2010/main" val="131093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CHALLENGES WITH GENDER </a:t>
            </a:r>
            <a:r>
              <a:rPr lang="en-US" dirty="0"/>
              <a:t>NORMS</a:t>
            </a:r>
          </a:p>
        </p:txBody>
      </p:sp>
      <p:sp>
        <p:nvSpPr>
          <p:cNvPr id="6" name="Text Placeholder 2"/>
          <p:cNvSpPr>
            <a:spLocks noGrp="1"/>
          </p:cNvSpPr>
          <p:nvPr>
            <p:ph type="body" sz="quarter" idx="21"/>
          </p:nvPr>
        </p:nvSpPr>
        <p:spPr>
          <a:xfrm>
            <a:off x="323458" y="5796000"/>
            <a:ext cx="7772400" cy="333003"/>
          </a:xfrm>
        </p:spPr>
        <p:txBody>
          <a:bodyPr lIns="0" tIns="0" rIns="0" bIns="0">
            <a:noAutofit/>
          </a:bodyPr>
          <a:lstStyle>
            <a:lvl5pPr marL="0" indent="0" algn="l">
              <a:buNone/>
              <a:defRPr sz="1100" baseline="0">
                <a:solidFill>
                  <a:schemeClr val="bg1"/>
                </a:solidFill>
              </a:defRPr>
            </a:lvl5pPr>
          </a:lstStyle>
          <a:p>
            <a:pPr marL="0" indent="0">
              <a:buNone/>
            </a:pPr>
            <a:r>
              <a:rPr lang="en-US" sz="1100" dirty="0"/>
              <a:t>http://www.who.int/gender-equity-rights/understanding/gender-definition/en/</a:t>
            </a:r>
          </a:p>
        </p:txBody>
      </p:sp>
      <p:sp>
        <p:nvSpPr>
          <p:cNvPr id="7" name="Rectangle 6">
            <a:extLst>
              <a:ext uri="{FF2B5EF4-FFF2-40B4-BE49-F238E27FC236}">
                <a16:creationId xmlns="" xmlns:a16="http://schemas.microsoft.com/office/drawing/2014/main" id="{55775434-AE9C-464C-992F-AD1AFCDC20CE}"/>
              </a:ext>
            </a:extLst>
          </p:cNvPr>
          <p:cNvSpPr/>
          <p:nvPr/>
        </p:nvSpPr>
        <p:spPr>
          <a:xfrm>
            <a:off x="323458" y="1930400"/>
            <a:ext cx="8497084" cy="2708434"/>
          </a:xfrm>
          <a:prstGeom prst="rect">
            <a:avLst/>
          </a:prstGeom>
        </p:spPr>
        <p:txBody>
          <a:bodyPr wrap="square">
            <a:spAutoFit/>
          </a:bodyPr>
          <a:lstStyle/>
          <a:p>
            <a:pPr marL="285750" indent="-285750">
              <a:spcAft>
                <a:spcPts val="1800"/>
              </a:spcAft>
              <a:buFont typeface="Arial" panose="020B0604020202020204" pitchFamily="34" charset="0"/>
              <a:buChar char="•"/>
            </a:pPr>
            <a:r>
              <a:rPr lang="en-US" sz="2800" dirty="0"/>
              <a:t>Can result in inequalities, if these result in:</a:t>
            </a:r>
          </a:p>
          <a:p>
            <a:pPr marL="800100" lvl="1" indent="-342900">
              <a:spcAft>
                <a:spcPts val="1800"/>
              </a:spcAft>
              <a:buFont typeface="Georgia" panose="02040502050405020303" pitchFamily="18" charset="0"/>
              <a:buChar char="–"/>
            </a:pPr>
            <a:r>
              <a:rPr lang="en-US" sz="2800" dirty="0"/>
              <a:t>Different treatment of a group over another</a:t>
            </a:r>
          </a:p>
          <a:p>
            <a:pPr marL="800100" lvl="1" indent="-342900">
              <a:spcAft>
                <a:spcPts val="1800"/>
              </a:spcAft>
              <a:buFont typeface="Georgia" panose="02040502050405020303" pitchFamily="18" charset="0"/>
              <a:buChar char="–"/>
            </a:pPr>
            <a:r>
              <a:rPr lang="en-US" sz="2800" dirty="0"/>
              <a:t>A group that has different opportunities than another group, or has power over another group </a:t>
            </a:r>
          </a:p>
        </p:txBody>
      </p:sp>
    </p:spTree>
    <p:extLst>
      <p:ext uri="{BB962C8B-B14F-4D97-AF65-F5344CB8AC3E}">
        <p14:creationId xmlns:p14="http://schemas.microsoft.com/office/powerpoint/2010/main" val="407153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ROLE OF GENDER IN HEALTH</a:t>
            </a:r>
          </a:p>
        </p:txBody>
      </p:sp>
      <p:sp>
        <p:nvSpPr>
          <p:cNvPr id="7" name="Rectangle 6">
            <a:extLst>
              <a:ext uri="{FF2B5EF4-FFF2-40B4-BE49-F238E27FC236}">
                <a16:creationId xmlns="" xmlns:a16="http://schemas.microsoft.com/office/drawing/2014/main" id="{55775434-AE9C-464C-992F-AD1AFCDC20CE}"/>
              </a:ext>
            </a:extLst>
          </p:cNvPr>
          <p:cNvSpPr/>
          <p:nvPr/>
        </p:nvSpPr>
        <p:spPr>
          <a:xfrm>
            <a:off x="323458" y="1656000"/>
            <a:ext cx="8497084" cy="2477601"/>
          </a:xfrm>
          <a:prstGeom prst="rect">
            <a:avLst/>
          </a:prstGeom>
        </p:spPr>
        <p:txBody>
          <a:bodyPr wrap="square">
            <a:spAutoFit/>
          </a:bodyPr>
          <a:lstStyle/>
          <a:p>
            <a:pPr marL="457200" indent="-457200">
              <a:spcAft>
                <a:spcPts val="1800"/>
              </a:spcAft>
              <a:buFont typeface="Arial" panose="020B0604020202020204" pitchFamily="34" charset="0"/>
              <a:buChar char="•"/>
            </a:pPr>
            <a:r>
              <a:rPr lang="en-US" sz="2800" dirty="0"/>
              <a:t>Many differences in disease patterns are not explained by sex/biology. </a:t>
            </a:r>
          </a:p>
          <a:p>
            <a:pPr marL="457200" indent="-457200">
              <a:spcAft>
                <a:spcPts val="1800"/>
              </a:spcAft>
              <a:buFont typeface="Arial" panose="020B0604020202020204" pitchFamily="34" charset="0"/>
              <a:buChar char="•"/>
            </a:pPr>
            <a:r>
              <a:rPr lang="en-US" sz="2800" dirty="0"/>
              <a:t>But many health outcomes differ because of gender norms and hence can be lessened or avoided. </a:t>
            </a:r>
          </a:p>
        </p:txBody>
      </p:sp>
      <p:sp>
        <p:nvSpPr>
          <p:cNvPr id="8" name="Rectangle 7">
            <a:extLst>
              <a:ext uri="{FF2B5EF4-FFF2-40B4-BE49-F238E27FC236}">
                <a16:creationId xmlns="" xmlns:a16="http://schemas.microsoft.com/office/drawing/2014/main" id="{94F7CB4D-CAB6-4DDF-B5C8-A4074CAC9362}"/>
              </a:ext>
            </a:extLst>
          </p:cNvPr>
          <p:cNvSpPr/>
          <p:nvPr/>
        </p:nvSpPr>
        <p:spPr>
          <a:xfrm>
            <a:off x="323457" y="5544000"/>
            <a:ext cx="8497086" cy="600164"/>
          </a:xfrm>
          <a:prstGeom prst="rect">
            <a:avLst/>
          </a:prstGeom>
        </p:spPr>
        <p:txBody>
          <a:bodyPr wrap="square">
            <a:spAutoFit/>
          </a:bodyPr>
          <a:lstStyle/>
          <a:p>
            <a:r>
              <a:rPr lang="en-US" sz="1100" dirty="0"/>
              <a:t>World Health Organization (2011). Gender mainstreaming for health managers: a practical approach. Geneva, WHO. (Participant’s Notes), p. 16</a:t>
            </a:r>
          </a:p>
          <a:p>
            <a:endParaRPr lang="en-US" sz="1100" dirty="0"/>
          </a:p>
        </p:txBody>
      </p:sp>
    </p:spTree>
    <p:extLst>
      <p:ext uri="{BB962C8B-B14F-4D97-AF65-F5344CB8AC3E}">
        <p14:creationId xmlns:p14="http://schemas.microsoft.com/office/powerpoint/2010/main" val="381781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57" y="418781"/>
            <a:ext cx="8689913" cy="611734"/>
          </a:xfrm>
        </p:spPr>
        <p:txBody>
          <a:bodyPr>
            <a:normAutofit/>
          </a:bodyPr>
          <a:lstStyle/>
          <a:p>
            <a:r>
              <a:rPr lang="en-US" sz="3000" dirty="0"/>
              <a:t>WHY DOES GENDER MATTER TO NUTRITION?</a:t>
            </a:r>
          </a:p>
        </p:txBody>
      </p:sp>
      <p:sp>
        <p:nvSpPr>
          <p:cNvPr id="6" name="Text Placeholder 2"/>
          <p:cNvSpPr>
            <a:spLocks noGrp="1"/>
          </p:cNvSpPr>
          <p:nvPr>
            <p:ph type="body" sz="quarter" idx="21"/>
          </p:nvPr>
        </p:nvSpPr>
        <p:spPr>
          <a:xfrm>
            <a:off x="323458" y="5688000"/>
            <a:ext cx="8497084" cy="333003"/>
          </a:xfrm>
        </p:spPr>
        <p:txBody>
          <a:bodyPr lIns="0" tIns="0" rIns="0" bIns="0">
            <a:noAutofit/>
          </a:bodyPr>
          <a:lstStyle>
            <a:lvl5pPr marL="0" indent="0" algn="l">
              <a:buNone/>
              <a:defRPr sz="1100" baseline="0">
                <a:solidFill>
                  <a:schemeClr val="bg1"/>
                </a:solidFill>
              </a:defRPr>
            </a:lvl5pPr>
          </a:lstStyle>
          <a:p>
            <a:pPr marL="0" lvl="0" indent="0">
              <a:spcBef>
                <a:spcPts val="0"/>
              </a:spcBef>
              <a:buNone/>
            </a:pPr>
            <a:r>
              <a:rPr lang="en-US" sz="1100" dirty="0">
                <a:solidFill>
                  <a:srgbClr val="243746"/>
                </a:solidFill>
              </a:rPr>
              <a:t>UNICEF and Liverpool School of Tropical Medicine (2011). Gender Influences on Child Survival, Health and Nutrition: A Narrative Review. New York, UNICEF.</a:t>
            </a:r>
          </a:p>
        </p:txBody>
      </p:sp>
      <p:sp>
        <p:nvSpPr>
          <p:cNvPr id="7" name="Rectangle 6">
            <a:extLst>
              <a:ext uri="{FF2B5EF4-FFF2-40B4-BE49-F238E27FC236}">
                <a16:creationId xmlns="" xmlns:a16="http://schemas.microsoft.com/office/drawing/2014/main" id="{55775434-AE9C-464C-992F-AD1AFCDC20CE}"/>
              </a:ext>
            </a:extLst>
          </p:cNvPr>
          <p:cNvSpPr/>
          <p:nvPr/>
        </p:nvSpPr>
        <p:spPr>
          <a:xfrm>
            <a:off x="323458" y="1224000"/>
            <a:ext cx="8689912" cy="3600986"/>
          </a:xfrm>
          <a:prstGeom prst="rect">
            <a:avLst/>
          </a:prstGeom>
        </p:spPr>
        <p:txBody>
          <a:bodyPr wrap="square">
            <a:spAutoFit/>
          </a:bodyPr>
          <a:lstStyle/>
          <a:p>
            <a:pPr marL="342900" lvl="0" indent="-342900">
              <a:spcBef>
                <a:spcPct val="20000"/>
              </a:spcBef>
              <a:buFont typeface="Arial"/>
              <a:buChar char="•"/>
            </a:pPr>
            <a:r>
              <a:rPr lang="en-US" sz="1500" dirty="0">
                <a:solidFill>
                  <a:srgbClr val="243746"/>
                </a:solidFill>
              </a:rPr>
              <a:t>Factors that can impact women and children's nutrition:</a:t>
            </a:r>
          </a:p>
          <a:p>
            <a:pPr marL="742950" lvl="1" indent="-285750">
              <a:spcBef>
                <a:spcPct val="20000"/>
              </a:spcBef>
              <a:buFont typeface="Arial"/>
              <a:buChar char="–"/>
            </a:pPr>
            <a:r>
              <a:rPr lang="en-US" sz="1500" dirty="0">
                <a:solidFill>
                  <a:srgbClr val="243746"/>
                </a:solidFill>
              </a:rPr>
              <a:t>Women’s ability to influence household decisions</a:t>
            </a:r>
          </a:p>
          <a:p>
            <a:pPr marL="742950" lvl="1" indent="-285750">
              <a:spcBef>
                <a:spcPct val="20000"/>
              </a:spcBef>
              <a:buFont typeface="Arial"/>
              <a:buChar char="–"/>
            </a:pPr>
            <a:r>
              <a:rPr lang="en-US" sz="1500" dirty="0">
                <a:solidFill>
                  <a:srgbClr val="243746"/>
                </a:solidFill>
              </a:rPr>
              <a:t>Extent women are able to access/control resources for their personal health/well-being </a:t>
            </a:r>
          </a:p>
          <a:p>
            <a:pPr lvl="1">
              <a:spcBef>
                <a:spcPct val="20000"/>
              </a:spcBef>
            </a:pPr>
            <a:endParaRPr lang="en-US" sz="1500" dirty="0">
              <a:solidFill>
                <a:srgbClr val="243746"/>
              </a:solidFill>
            </a:endParaRPr>
          </a:p>
          <a:p>
            <a:pPr marL="342900" lvl="0" indent="-342900">
              <a:spcBef>
                <a:spcPct val="20000"/>
              </a:spcBef>
              <a:buFont typeface="Arial"/>
              <a:buChar char="•"/>
            </a:pPr>
            <a:r>
              <a:rPr lang="en-US" sz="1500" dirty="0">
                <a:solidFill>
                  <a:srgbClr val="243746"/>
                </a:solidFill>
              </a:rPr>
              <a:t>Factors that can negatively impact women and children's nutrition:</a:t>
            </a:r>
          </a:p>
          <a:p>
            <a:pPr marL="742950" lvl="1" indent="-285750">
              <a:spcBef>
                <a:spcPct val="20000"/>
              </a:spcBef>
              <a:buFont typeface="Arial"/>
              <a:buChar char="–"/>
            </a:pPr>
            <a:r>
              <a:rPr lang="en-US" sz="1500" dirty="0">
                <a:solidFill>
                  <a:srgbClr val="243746"/>
                </a:solidFill>
              </a:rPr>
              <a:t>Heavy work burden on women</a:t>
            </a:r>
          </a:p>
          <a:p>
            <a:pPr marL="742950" lvl="1" indent="-285750">
              <a:spcBef>
                <a:spcPct val="20000"/>
              </a:spcBef>
              <a:buFont typeface="Arial"/>
              <a:buChar char="–"/>
            </a:pPr>
            <a:r>
              <a:rPr lang="en-US" sz="1500" dirty="0">
                <a:solidFill>
                  <a:srgbClr val="243746"/>
                </a:solidFill>
              </a:rPr>
              <a:t>Large age difference between the wife and her husband</a:t>
            </a:r>
          </a:p>
          <a:p>
            <a:pPr marL="742950" lvl="1" indent="-285750">
              <a:spcBef>
                <a:spcPct val="20000"/>
              </a:spcBef>
              <a:buFont typeface="Arial"/>
              <a:buChar char="–"/>
            </a:pPr>
            <a:r>
              <a:rPr lang="en-US" sz="1500" dirty="0">
                <a:solidFill>
                  <a:srgbClr val="243746"/>
                </a:solidFill>
              </a:rPr>
              <a:t>The role of the mother-in-law</a:t>
            </a:r>
          </a:p>
          <a:p>
            <a:pPr marL="742950" lvl="1" indent="-285750">
              <a:spcBef>
                <a:spcPct val="20000"/>
              </a:spcBef>
              <a:buFont typeface="Arial"/>
              <a:buChar char="–"/>
            </a:pPr>
            <a:r>
              <a:rPr lang="en-US" sz="1500" dirty="0">
                <a:solidFill>
                  <a:srgbClr val="243746"/>
                </a:solidFill>
              </a:rPr>
              <a:t>Polygamous relationships (e.g. children of the wife who is “less important” (p. 26))</a:t>
            </a:r>
          </a:p>
          <a:p>
            <a:pPr marL="742950" lvl="1" indent="-285750">
              <a:spcBef>
                <a:spcPct val="20000"/>
              </a:spcBef>
              <a:buFont typeface="Arial"/>
              <a:buChar char="–"/>
            </a:pPr>
            <a:r>
              <a:rPr lang="en-US" sz="1500" dirty="0">
                <a:solidFill>
                  <a:srgbClr val="243746"/>
                </a:solidFill>
              </a:rPr>
              <a:t>No suitable substitute caregivers in families (due to low income/parental pressure to work)</a:t>
            </a:r>
          </a:p>
          <a:p>
            <a:pPr marL="742950" lvl="1" indent="-285750">
              <a:spcBef>
                <a:spcPct val="20000"/>
              </a:spcBef>
              <a:buFont typeface="Arial"/>
              <a:buChar char="–"/>
            </a:pPr>
            <a:r>
              <a:rPr lang="en-US" sz="1500" dirty="0">
                <a:solidFill>
                  <a:srgbClr val="243746"/>
                </a:solidFill>
              </a:rPr>
              <a:t>Cultural norms (e.g. around breastfeeding), making it important to engage men and other members of the household (e.g. mother-on-laws) in education</a:t>
            </a:r>
          </a:p>
          <a:p>
            <a:pPr marL="742950" lvl="1" indent="-285750">
              <a:spcBef>
                <a:spcPct val="20000"/>
              </a:spcBef>
              <a:buFont typeface="Arial"/>
              <a:buChar char="–"/>
            </a:pPr>
            <a:r>
              <a:rPr lang="en-US" sz="1500" dirty="0">
                <a:solidFill>
                  <a:srgbClr val="243746"/>
                </a:solidFill>
              </a:rPr>
              <a:t>Gender-based violence</a:t>
            </a:r>
          </a:p>
        </p:txBody>
      </p:sp>
    </p:spTree>
    <p:extLst>
      <p:ext uri="{BB962C8B-B14F-4D97-AF65-F5344CB8AC3E}">
        <p14:creationId xmlns:p14="http://schemas.microsoft.com/office/powerpoint/2010/main" val="415372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418781"/>
            <a:ext cx="9144000" cy="611734"/>
          </a:xfrm>
        </p:spPr>
        <p:txBody>
          <a:bodyPr>
            <a:noAutofit/>
          </a:bodyPr>
          <a:lstStyle/>
          <a:p>
            <a:r>
              <a:rPr lang="en-US" sz="3000" dirty="0"/>
              <a:t>WHY DOES GENDER MATTER TO NUTRITION? (2)</a:t>
            </a:r>
          </a:p>
        </p:txBody>
      </p:sp>
      <p:sp>
        <p:nvSpPr>
          <p:cNvPr id="6" name="Text Placeholder 2"/>
          <p:cNvSpPr>
            <a:spLocks noGrp="1"/>
          </p:cNvSpPr>
          <p:nvPr>
            <p:ph type="body" sz="quarter" idx="21"/>
          </p:nvPr>
        </p:nvSpPr>
        <p:spPr>
          <a:xfrm>
            <a:off x="323458" y="5292000"/>
            <a:ext cx="8497084" cy="731429"/>
          </a:xfrm>
        </p:spPr>
        <p:txBody>
          <a:bodyPr lIns="0" tIns="0" rIns="0" bIns="0">
            <a:noAutofit/>
          </a:bodyPr>
          <a:lstStyle>
            <a:lvl5pPr marL="0" indent="0" algn="l">
              <a:buNone/>
              <a:defRPr sz="1100" baseline="0">
                <a:solidFill>
                  <a:schemeClr val="bg1"/>
                </a:solidFill>
              </a:defRPr>
            </a:lvl5pPr>
          </a:lstStyle>
          <a:p>
            <a:pPr marL="0" lvl="0" indent="0">
              <a:spcBef>
                <a:spcPts val="0"/>
              </a:spcBef>
              <a:spcAft>
                <a:spcPts val="600"/>
              </a:spcAft>
              <a:buNone/>
            </a:pPr>
            <a:r>
              <a:rPr lang="en-US" sz="1100" dirty="0">
                <a:solidFill>
                  <a:srgbClr val="243746"/>
                </a:solidFill>
              </a:rPr>
              <a:t>UNICEF and Liverpool School of Tropical Medicine (2011). Gender Influences on Child Survival, Health and Nutrition: A Narrative Review. New York, UNICEF.</a:t>
            </a:r>
          </a:p>
          <a:p>
            <a:pPr marL="0" lvl="0" indent="0">
              <a:spcBef>
                <a:spcPts val="0"/>
              </a:spcBef>
              <a:spcAft>
                <a:spcPts val="600"/>
              </a:spcAft>
              <a:buNone/>
            </a:pPr>
            <a:r>
              <a:rPr lang="en-US" sz="1100" dirty="0">
                <a:solidFill>
                  <a:srgbClr val="243746"/>
                </a:solidFill>
              </a:rPr>
              <a:t>SUN (2015). "Guidance Note - 21st SUN Movement Country Network Meeting (14-18 September 2015): Thematic Discussion - Equity and Gender.</a:t>
            </a:r>
          </a:p>
        </p:txBody>
      </p:sp>
      <p:sp>
        <p:nvSpPr>
          <p:cNvPr id="7" name="Rectangle 6">
            <a:extLst>
              <a:ext uri="{FF2B5EF4-FFF2-40B4-BE49-F238E27FC236}">
                <a16:creationId xmlns="" xmlns:a16="http://schemas.microsoft.com/office/drawing/2014/main" id="{55775434-AE9C-464C-992F-AD1AFCDC20CE}"/>
              </a:ext>
            </a:extLst>
          </p:cNvPr>
          <p:cNvSpPr/>
          <p:nvPr/>
        </p:nvSpPr>
        <p:spPr>
          <a:xfrm>
            <a:off x="323458" y="1224000"/>
            <a:ext cx="8497084" cy="1892826"/>
          </a:xfrm>
          <a:prstGeom prst="rect">
            <a:avLst/>
          </a:prstGeom>
        </p:spPr>
        <p:txBody>
          <a:bodyPr wrap="square">
            <a:spAutoFit/>
          </a:bodyPr>
          <a:lstStyle/>
          <a:p>
            <a:pPr marL="342900" lvl="0" indent="-342900">
              <a:spcBef>
                <a:spcPct val="20000"/>
              </a:spcBef>
              <a:buFont typeface="Arial"/>
              <a:buChar char="•"/>
            </a:pPr>
            <a:r>
              <a:rPr lang="en-US" sz="1500" dirty="0">
                <a:solidFill>
                  <a:srgbClr val="243746"/>
                </a:solidFill>
              </a:rPr>
              <a:t>Factors that can positively impact women and children's nutrition:</a:t>
            </a:r>
          </a:p>
          <a:p>
            <a:pPr marL="742950" lvl="1" indent="-285750">
              <a:spcBef>
                <a:spcPct val="20000"/>
              </a:spcBef>
              <a:buFont typeface="Arial"/>
              <a:buChar char="–"/>
            </a:pPr>
            <a:r>
              <a:rPr lang="en-US" sz="1500" dirty="0">
                <a:solidFill>
                  <a:srgbClr val="243746"/>
                </a:solidFill>
              </a:rPr>
              <a:t>Older maternal age </a:t>
            </a:r>
          </a:p>
          <a:p>
            <a:pPr marL="742950" lvl="1" indent="-285750">
              <a:spcBef>
                <a:spcPct val="20000"/>
              </a:spcBef>
              <a:buFont typeface="Arial"/>
              <a:buChar char="–"/>
            </a:pPr>
            <a:r>
              <a:rPr lang="en-US" sz="1500" dirty="0">
                <a:solidFill>
                  <a:srgbClr val="243746"/>
                </a:solidFill>
              </a:rPr>
              <a:t>Higher maternal education</a:t>
            </a:r>
          </a:p>
          <a:p>
            <a:pPr marL="742950" lvl="1" indent="-285750">
              <a:spcBef>
                <a:spcPct val="20000"/>
              </a:spcBef>
              <a:buFont typeface="Arial"/>
              <a:buChar char="–"/>
            </a:pPr>
            <a:r>
              <a:rPr lang="en-US" sz="1500" dirty="0">
                <a:solidFill>
                  <a:srgbClr val="243746"/>
                </a:solidFill>
              </a:rPr>
              <a:t>Women’s exposure over lifetime to paid employment</a:t>
            </a:r>
          </a:p>
          <a:p>
            <a:pPr marL="742950" lvl="1" indent="-285750">
              <a:spcBef>
                <a:spcPct val="20000"/>
              </a:spcBef>
              <a:buFont typeface="Arial"/>
              <a:buChar char="–"/>
            </a:pPr>
            <a:r>
              <a:rPr lang="en-US" sz="1500" dirty="0">
                <a:solidFill>
                  <a:srgbClr val="243746"/>
                </a:solidFill>
              </a:rPr>
              <a:t>Women’s ability to make decisions for domestic purchases and when to seek health care</a:t>
            </a:r>
          </a:p>
          <a:p>
            <a:pPr marL="342900" lvl="0" indent="-342900">
              <a:spcBef>
                <a:spcPts val="1800"/>
              </a:spcBef>
              <a:buFont typeface="Arial"/>
              <a:buChar char="•"/>
            </a:pPr>
            <a:r>
              <a:rPr lang="en-US" sz="1500" dirty="0">
                <a:solidFill>
                  <a:srgbClr val="243746"/>
                </a:solidFill>
              </a:rPr>
              <a:t>Addressing gender can help put and end to intergenerational malnutrition</a:t>
            </a:r>
          </a:p>
        </p:txBody>
      </p:sp>
    </p:spTree>
    <p:extLst>
      <p:ext uri="{BB962C8B-B14F-4D97-AF65-F5344CB8AC3E}">
        <p14:creationId xmlns:p14="http://schemas.microsoft.com/office/powerpoint/2010/main" val="703144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21"/>
          </p:nvPr>
        </p:nvSpPr>
        <p:spPr>
          <a:xfrm>
            <a:off x="323457" y="5688000"/>
            <a:ext cx="8689913" cy="412114"/>
          </a:xfrm>
        </p:spPr>
        <p:txBody>
          <a:bodyPr lIns="0" tIns="0" rIns="0" bIns="0">
            <a:noAutofit/>
          </a:bodyPr>
          <a:lstStyle>
            <a:lvl5pPr marL="0" indent="0" algn="l">
              <a:buNone/>
              <a:defRPr sz="1100" baseline="0">
                <a:solidFill>
                  <a:schemeClr val="bg1"/>
                </a:solidFill>
              </a:defRPr>
            </a:lvl5pPr>
          </a:lstStyle>
          <a:p>
            <a:pPr marL="0" indent="0">
              <a:buNone/>
            </a:pPr>
            <a:r>
              <a:rPr lang="en-US" sz="1100" dirty="0"/>
              <a:t>SUN (2016). "Checklist on the criteria and characteristics for ‘good’ national nutrition plan</a:t>
            </a:r>
            <a:r>
              <a:rPr lang="en-US" sz="1100" dirty="0">
                <a:hlinkClick r:id="rId2"/>
              </a:rPr>
              <a:t>”http://docs.scalingupnutrition.org/wp-content/uploads/2016/12/Scaling-Up-Nutrition-Quality-national-plan-checklist.pdf</a:t>
            </a:r>
            <a:r>
              <a:rPr lang="en-US" sz="1100" dirty="0"/>
              <a:t>, p. 3</a:t>
            </a:r>
          </a:p>
        </p:txBody>
      </p:sp>
      <p:pic>
        <p:nvPicPr>
          <p:cNvPr id="4" name="Picture 3">
            <a:extLst>
              <a:ext uri="{FF2B5EF4-FFF2-40B4-BE49-F238E27FC236}">
                <a16:creationId xmlns="" xmlns:a16="http://schemas.microsoft.com/office/drawing/2014/main" id="{5FF9BB7F-BB75-4FA6-A52E-3D313C1316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337" y="568606"/>
            <a:ext cx="7855323" cy="5119394"/>
          </a:xfrm>
          <a:prstGeom prst="rect">
            <a:avLst/>
          </a:prstGeom>
        </p:spPr>
      </p:pic>
      <p:pic>
        <p:nvPicPr>
          <p:cNvPr id="5" name="Picture 4">
            <a:extLst>
              <a:ext uri="{FF2B5EF4-FFF2-40B4-BE49-F238E27FC236}">
                <a16:creationId xmlns="" xmlns:a16="http://schemas.microsoft.com/office/drawing/2014/main" id="{5C44C0B6-F75E-4C00-B1D3-3CBC1493E04E}"/>
              </a:ext>
            </a:extLst>
          </p:cNvPr>
          <p:cNvPicPr>
            <a:picLocks noChangeAspect="1"/>
          </p:cNvPicPr>
          <p:nvPr/>
        </p:nvPicPr>
        <p:blipFill>
          <a:blip r:embed="rId4"/>
          <a:stretch>
            <a:fillRect/>
          </a:stretch>
        </p:blipFill>
        <p:spPr>
          <a:xfrm>
            <a:off x="3178629" y="5021100"/>
            <a:ext cx="1673582" cy="476718"/>
          </a:xfrm>
          <a:prstGeom prst="rect">
            <a:avLst/>
          </a:prstGeom>
        </p:spPr>
      </p:pic>
    </p:spTree>
    <p:extLst>
      <p:ext uri="{BB962C8B-B14F-4D97-AF65-F5344CB8AC3E}">
        <p14:creationId xmlns:p14="http://schemas.microsoft.com/office/powerpoint/2010/main" val="154618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629" y="203201"/>
            <a:ext cx="8882741" cy="412114"/>
          </a:xfrm>
        </p:spPr>
        <p:txBody>
          <a:bodyPr>
            <a:noAutofit/>
          </a:bodyPr>
          <a:lstStyle/>
          <a:p>
            <a:r>
              <a:rPr lang="en-US" sz="2000" dirty="0"/>
              <a:t>UNICEF FRAMEWORK FOR MALNUTRITION</a:t>
            </a:r>
          </a:p>
        </p:txBody>
      </p:sp>
      <p:sp>
        <p:nvSpPr>
          <p:cNvPr id="6" name="Text Placeholder 2"/>
          <p:cNvSpPr>
            <a:spLocks noGrp="1"/>
          </p:cNvSpPr>
          <p:nvPr>
            <p:ph type="body" sz="quarter" idx="21"/>
          </p:nvPr>
        </p:nvSpPr>
        <p:spPr>
          <a:xfrm>
            <a:off x="323457" y="5892800"/>
            <a:ext cx="8689913" cy="207314"/>
          </a:xfrm>
        </p:spPr>
        <p:txBody>
          <a:bodyPr lIns="0" tIns="0" rIns="0" bIns="0">
            <a:noAutofit/>
          </a:bodyPr>
          <a:lstStyle>
            <a:lvl5pPr marL="0" indent="0" algn="l">
              <a:buNone/>
              <a:defRPr sz="1100" baseline="0">
                <a:solidFill>
                  <a:schemeClr val="bg1"/>
                </a:solidFill>
              </a:defRPr>
            </a:lvl5pPr>
          </a:lstStyle>
          <a:p>
            <a:pPr marL="0" indent="0">
              <a:buNone/>
            </a:pPr>
            <a:r>
              <a:rPr lang="en-US" sz="1100" dirty="0">
                <a:hlinkClick r:id="rId3"/>
              </a:rPr>
              <a:t>https://www.spring-nutrition.org/publications/briefs/understanding-and-applying-primary-pathways-and-principles</a:t>
            </a:r>
            <a:r>
              <a:rPr lang="en-US" sz="1100" dirty="0"/>
              <a:t> (Annex 2)</a:t>
            </a:r>
          </a:p>
          <a:p>
            <a:pPr marL="0" indent="0">
              <a:buNone/>
            </a:pPr>
            <a:endParaRPr lang="en-US" sz="1100" dirty="0"/>
          </a:p>
        </p:txBody>
      </p:sp>
      <p:pic>
        <p:nvPicPr>
          <p:cNvPr id="3" name="Picture 2">
            <a:extLst>
              <a:ext uri="{FF2B5EF4-FFF2-40B4-BE49-F238E27FC236}">
                <a16:creationId xmlns="" xmlns:a16="http://schemas.microsoft.com/office/drawing/2014/main" id="{41664A3A-844E-4AEF-BE1A-7C6048993C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750" y="615315"/>
            <a:ext cx="7990500" cy="5170649"/>
          </a:xfrm>
          <a:prstGeom prst="rect">
            <a:avLst/>
          </a:prstGeom>
        </p:spPr>
      </p:pic>
    </p:spTree>
    <p:extLst>
      <p:ext uri="{BB962C8B-B14F-4D97-AF65-F5344CB8AC3E}">
        <p14:creationId xmlns:p14="http://schemas.microsoft.com/office/powerpoint/2010/main" val="1611709146"/>
      </p:ext>
    </p:extLst>
  </p:cSld>
  <p:clrMapOvr>
    <a:masterClrMapping/>
  </p:clrMapOvr>
</p:sld>
</file>

<file path=ppt/theme/theme1.xml><?xml version="1.0" encoding="utf-8"?>
<a:theme xmlns:a="http://schemas.openxmlformats.org/drawingml/2006/main" name="Office Theme">
  <a:themeElements>
    <a:clrScheme name="Nutrition International 2">
      <a:dk1>
        <a:srgbClr val="243746"/>
      </a:dk1>
      <a:lt1>
        <a:srgbClr val="FFFFFF"/>
      </a:lt1>
      <a:dk2>
        <a:srgbClr val="415563"/>
      </a:dk2>
      <a:lt2>
        <a:srgbClr val="A3343A"/>
      </a:lt2>
      <a:accent1>
        <a:srgbClr val="8030A7"/>
      </a:accent1>
      <a:accent2>
        <a:srgbClr val="307FE2"/>
      </a:accent2>
      <a:accent3>
        <a:srgbClr val="00A88A"/>
      </a:accent3>
      <a:accent4>
        <a:srgbClr val="AE2471"/>
      </a:accent4>
      <a:accent5>
        <a:srgbClr val="FF6913"/>
      </a:accent5>
      <a:accent6>
        <a:srgbClr val="FFB81C"/>
      </a:accent6>
      <a:hlink>
        <a:srgbClr val="98A3AE"/>
      </a:hlink>
      <a:folHlink>
        <a:srgbClr val="D14124"/>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oject Document" ma:contentTypeID="0x01010033FF6FA802304C4C95D098BE82D28766006A06739DB9218048AAB294C0E332D577" ma:contentTypeVersion="0" ma:contentTypeDescription="" ma:contentTypeScope="" ma:versionID="e854ee129bea29270976a6161e82a205">
  <xsd:schema xmlns:xsd="http://www.w3.org/2001/XMLSchema" xmlns:xs="http://www.w3.org/2001/XMLSchema" xmlns:p="http://schemas.microsoft.com/office/2006/metadata/properties" xmlns:ns2="1d0e1ba8-a783-4706-82b1-2acb75153a89" targetNamespace="http://schemas.microsoft.com/office/2006/metadata/properties" ma:root="true" ma:fieldsID="c70c704bb4b78bcd2641b5bbd7a8c8d3" ns2:_="">
    <xsd:import namespace="1d0e1ba8-a783-4706-82b1-2acb75153a89"/>
    <xsd:element name="properties">
      <xsd:complexType>
        <xsd:sequence>
          <xsd:element name="documentManagement">
            <xsd:complexType>
              <xsd:all>
                <xsd:element ref="ns2:m85d858ed3d346d3b48aac3cde810d69" minOccurs="0"/>
                <xsd:element ref="ns2:TaxCatchAll" minOccurs="0"/>
                <xsd:element ref="ns2:TaxCatchAllLabel" minOccurs="0"/>
                <xsd:element ref="ns2:a47244b9bf464ef491737273c347546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e1ba8-a783-4706-82b1-2acb75153a89" elementFormDefault="qualified">
    <xsd:import namespace="http://schemas.microsoft.com/office/2006/documentManagement/types"/>
    <xsd:import namespace="http://schemas.microsoft.com/office/infopath/2007/PartnerControls"/>
    <xsd:element name="m85d858ed3d346d3b48aac3cde810d69" ma:index="8" nillable="true" ma:taxonomy="true" ma:internalName="m85d858ed3d346d3b48aac3cde810d69" ma:taxonomyFieldName="Document_x0020_Type" ma:displayName="Document Type" ma:default="" ma:fieldId="{685d858e-d3d3-46d3-b48a-ac3cde810d69}" ma:sspId="c2956edf-0b68-42dc-bd12-7e95db0b7a90" ma:termSetId="a653642f-98c5-4e8a-8fd4-87e2a26db937"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f5f0f92-0d60-4b67-959c-dd25959665c0}" ma:internalName="TaxCatchAll" ma:showField="CatchAllData" ma:web="1d0e1ba8-a783-4706-82b1-2acb75153a8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f5f0f92-0d60-4b67-959c-dd25959665c0}" ma:internalName="TaxCatchAllLabel" ma:readOnly="true" ma:showField="CatchAllDataLabel" ma:web="1d0e1ba8-a783-4706-82b1-2acb75153a89">
      <xsd:complexType>
        <xsd:complexContent>
          <xsd:extension base="dms:MultiChoiceLookup">
            <xsd:sequence>
              <xsd:element name="Value" type="dms:Lookup" maxOccurs="unbounded" minOccurs="0" nillable="true"/>
            </xsd:sequence>
          </xsd:extension>
        </xsd:complexContent>
      </xsd:complexType>
    </xsd:element>
    <xsd:element name="a47244b9bf464ef491737273c347546b" ma:index="12" nillable="true" ma:taxonomy="true" ma:internalName="a47244b9bf464ef491737273c347546b" ma:taxonomyFieldName="Fiscal_x0020_Year" ma:displayName="Fiscal Year" ma:default="1;#2016-2017|5a1cdf69-e317-4ae8-bf56-752ba51c9f2a" ma:fieldId="{a47244b9-bf46-4ef4-9173-7273c347546b}" ma:sspId="c2956edf-0b68-42dc-bd12-7e95db0b7a90" ma:termSetId="6765f828-13f8-4341-8b2c-e664afff117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0e1ba8-a783-4706-82b1-2acb75153a89">
      <Value>62</Value>
      <Value>1</Value>
    </TaxCatchAll>
    <m85d858ed3d346d3b48aac3cde810d69 xmlns="1d0e1ba8-a783-4706-82b1-2acb75153a89">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79ba0aac-93eb-4477-b941-04fcdb3a1846</TermId>
        </TermInfo>
      </Terms>
    </m85d858ed3d346d3b48aac3cde810d69>
    <a47244b9bf464ef491737273c347546b xmlns="1d0e1ba8-a783-4706-82b1-2acb75153a89">
      <Terms xmlns="http://schemas.microsoft.com/office/infopath/2007/PartnerControls">
        <TermInfo xmlns="http://schemas.microsoft.com/office/infopath/2007/PartnerControls">
          <TermName xmlns="http://schemas.microsoft.com/office/infopath/2007/PartnerControls">2016-2017</TermName>
          <TermId xmlns="http://schemas.microsoft.com/office/infopath/2007/PartnerControls">5a1cdf69-e317-4ae8-bf56-752ba51c9f2a</TermId>
        </TermInfo>
      </Terms>
    </a47244b9bf464ef491737273c347546b>
  </documentManagement>
</p:properties>
</file>

<file path=customXml/itemProps1.xml><?xml version="1.0" encoding="utf-8"?>
<ds:datastoreItem xmlns:ds="http://schemas.openxmlformats.org/officeDocument/2006/customXml" ds:itemID="{23595531-16DA-4B65-83EB-1D3D0E0B4B98}">
  <ds:schemaRefs>
    <ds:schemaRef ds:uri="http://schemas.microsoft.com/sharepoint/v3/contenttype/forms"/>
  </ds:schemaRefs>
</ds:datastoreItem>
</file>

<file path=customXml/itemProps2.xml><?xml version="1.0" encoding="utf-8"?>
<ds:datastoreItem xmlns:ds="http://schemas.openxmlformats.org/officeDocument/2006/customXml" ds:itemID="{43BB0901-4165-4284-BA7C-3AE17029E1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0e1ba8-a783-4706-82b1-2acb75153a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9FB975-AE75-4962-A5AE-290959DABA0A}">
  <ds:schemaRefs>
    <ds:schemaRef ds:uri="http://schemas.microsoft.com/office/2006/metadata/properties"/>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d0e1ba8-a783-4706-82b1-2acb75153a89"/>
  </ds:schemaRefs>
</ds:datastoreItem>
</file>

<file path=docProps/app.xml><?xml version="1.0" encoding="utf-8"?>
<Properties xmlns="http://schemas.openxmlformats.org/officeDocument/2006/extended-properties" xmlns:vt="http://schemas.openxmlformats.org/officeDocument/2006/docPropsVTypes">
  <Template>NI_PPT_16X9_v1r2</Template>
  <TotalTime>504</TotalTime>
  <Words>2497</Words>
  <Application>Microsoft Office PowerPoint</Application>
  <PresentationFormat>On-screen Show (4:3)</PresentationFormat>
  <Paragraphs>199</Paragraphs>
  <Slides>25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Arial-BoldMT</vt:lpstr>
      <vt:lpstr>Calibri</vt:lpstr>
      <vt:lpstr>Georgia</vt:lpstr>
      <vt:lpstr>Office Theme</vt:lpstr>
      <vt:lpstr>GENDER 101</vt:lpstr>
      <vt:lpstr>GENDER</vt:lpstr>
      <vt:lpstr>GENDER NORMS</vt:lpstr>
      <vt:lpstr>CHALLENGES WITH GENDER NORMS</vt:lpstr>
      <vt:lpstr>ROLE OF GENDER IN HEALTH</vt:lpstr>
      <vt:lpstr>WHY DOES GENDER MATTER TO NUTRITION?</vt:lpstr>
      <vt:lpstr>WHY DOES GENDER MATTER TO NUTRITION? (2)</vt:lpstr>
      <vt:lpstr>PowerPoint Presentation</vt:lpstr>
      <vt:lpstr>UNICEF FRAMEWORK FOR MALNUTRITION</vt:lpstr>
      <vt:lpstr>PowerPoint Presentation</vt:lpstr>
      <vt:lpstr>WHY DOES GENDER MATTER TO NUTRITION? (2)</vt:lpstr>
      <vt:lpstr> WHY DOES GENDER MATTER TO NUTRITION? (3)</vt:lpstr>
      <vt:lpstr>SUN MOVEMENT COMMITMENT TO GENDER</vt:lpstr>
      <vt:lpstr>FUNDERS’ FOCUS ON GENDER </vt:lpstr>
      <vt:lpstr>INTERNATIONAL COMMITMENTS TO GENDER </vt:lpstr>
      <vt:lpstr>A CONTINUUM OF APPROACHES TO ACTION ON GENDER &amp; HEALTH</vt:lpstr>
      <vt:lpstr>WHO GENDER RESPONSIVE ASSESMENT SCALE CRITERIA:</vt:lpstr>
      <vt:lpstr>WHO GENDER RESPONSIVE ASSESMENT SCALE CRITERIA:</vt:lpstr>
      <vt:lpstr>NEED TO MOVE BEYOND…</vt:lpstr>
      <vt:lpstr>GENDER MAINSTREAMING</vt:lpstr>
      <vt:lpstr>GENDER MAINSTREAMING (2)</vt:lpstr>
      <vt:lpstr>REVIEW OF CHECKLISTS</vt:lpstr>
      <vt:lpstr>CONCLUSION</vt:lpstr>
      <vt:lpstr>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InternationalI PowerPoint Presentation (4X3 standard)</dc:title>
  <dc:creator>Michelle Ovalle</dc:creator>
  <cp:lastModifiedBy>Lauren Stanley</cp:lastModifiedBy>
  <cp:revision>67</cp:revision>
  <dcterms:created xsi:type="dcterms:W3CDTF">2017-02-09T17:59:17Z</dcterms:created>
  <dcterms:modified xsi:type="dcterms:W3CDTF">2018-06-05T08:23:42Z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0x01010033FF6FA802304C4C95D098BE82D28766006A06739DB9218048AAB294C0E332D577</vt:lpwstr>
  </property>
  <property fmtid="{D5CDD505-2E9C-101B-9397-08002B2CF9AE}" pid="3" name="_dlc_DocIdItemGuid">
    <vt:lpwstr>4ef2a9ae-fdaf-4e34-87ca-065d7beb1774</vt:lpwstr>
  </property>
  <property fmtid="{D5CDD505-2E9C-101B-9397-08002B2CF9AE}" pid="4" name="Partner">
    <vt:lpwstr/>
  </property>
  <property fmtid="{D5CDD505-2E9C-101B-9397-08002B2CF9AE}" pid="5" name="Grant">
    <vt:lpwstr/>
  </property>
  <property fmtid="{D5CDD505-2E9C-101B-9397-08002B2CF9AE}" pid="6" name="Doc-Language">
    <vt:lpwstr>234;#English|dae63563-9993-4248-ba75-ced1042ec607</vt:lpwstr>
  </property>
  <property fmtid="{D5CDD505-2E9C-101B-9397-08002B2CF9AE}" pid="7" name="Unit">
    <vt:lpwstr>168;#HQ|3dcaa6de-f305-4621-9511-4e8c864c33ee</vt:lpwstr>
  </property>
  <property fmtid="{D5CDD505-2E9C-101B-9397-08002B2CF9AE}" pid="8" name="Document Type">
    <vt:lpwstr>62;#Template|79ba0aac-93eb-4477-b941-04fcdb3a1846</vt:lpwstr>
  </property>
  <property fmtid="{D5CDD505-2E9C-101B-9397-08002B2CF9AE}" pid="9" name="Intervention">
    <vt:lpwstr/>
  </property>
  <property fmtid="{D5CDD505-2E9C-101B-9397-08002B2CF9AE}" pid="10" name="Fiscal Year">
    <vt:lpwstr>1;#2016-2017|5a1cdf69-e317-4ae8-bf56-752ba51c9f2a</vt:lpwstr>
  </property>
  <property fmtid="{D5CDD505-2E9C-101B-9397-08002B2CF9AE}" pid="11" name="Country">
    <vt:lpwstr/>
  </property>
</Properties>
</file>