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5143500" type="screen16x9"/>
  <p:notesSz cx="6858000" cy="9144000"/>
  <p:embeddedFontLst>
    <p:embeddedFont>
      <p:font typeface="Lora" panose="02000503000000020004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Rowe" initials="SR" lastIdx="2" clrIdx="0">
    <p:extLst>
      <p:ext uri="{19B8F6BF-5375-455C-9EA6-DF929625EA0E}">
        <p15:presenceInfo xmlns:p15="http://schemas.microsoft.com/office/powerpoint/2012/main" userId="Sarah Row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2" d="100"/>
          <a:sy n="152" d="100"/>
        </p:scale>
        <p:origin x="36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256285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9e47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9e47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8194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28870e7c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28870e7c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63622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270ee184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270ee1848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609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270ee184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270ee184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3236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f817c8f80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f817c8f80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Transition cost is the cost for non-commodities expenses related to the</a:t>
            </a:r>
            <a:r>
              <a:rPr lang="en-US" baseline="0" dirty="0"/>
              <a:t> </a:t>
            </a:r>
            <a:r>
              <a:rPr lang="en-US" dirty="0"/>
              <a:t>transition from an IFAS to MMS program, which could include development of training materials and new policies/regulations, training of health workers, or </a:t>
            </a:r>
            <a:r>
              <a:rPr lang="en-US" dirty="0" err="1"/>
              <a:t>behaviour</a:t>
            </a:r>
            <a:r>
              <a:rPr lang="en-US" dirty="0"/>
              <a:t> change communications, etc.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458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A71930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98100" y="2384822"/>
            <a:ext cx="8222100" cy="838800"/>
          </a:xfrm>
          <a:prstGeom prst="rect">
            <a:avLst/>
          </a:prstGeom>
          <a:solidFill>
            <a:srgbClr val="A71930"/>
          </a:solidFill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98088" y="3325513"/>
            <a:ext cx="8222100" cy="432900"/>
          </a:xfrm>
          <a:prstGeom prst="rect">
            <a:avLst/>
          </a:prstGeom>
          <a:solidFill>
            <a:srgbClr val="A71930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+mn-lt"/>
                <a:ea typeface="Avenir"/>
                <a:cs typeface="Avenir"/>
                <a:sym typeface="Avenir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venir"/>
              <a:buNone/>
              <a:defRPr sz="21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12" name="Google Shape;12;p2"/>
          <p:cNvSpPr/>
          <p:nvPr/>
        </p:nvSpPr>
        <p:spPr>
          <a:xfrm>
            <a:off x="75" y="0"/>
            <a:ext cx="9144000" cy="1349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l="16440" t="41315" r="16292" b="37246"/>
          <a:stretch/>
        </p:blipFill>
        <p:spPr>
          <a:xfrm>
            <a:off x="598100" y="393838"/>
            <a:ext cx="2281973" cy="56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300"/>
            </a:lvl1pPr>
            <a:lvl2pPr lvl="1">
              <a:buNone/>
              <a:defRPr sz="1300"/>
            </a:lvl2pPr>
            <a:lvl3pPr lvl="2">
              <a:buNone/>
              <a:defRPr sz="1300"/>
            </a:lvl3pPr>
            <a:lvl4pPr lvl="3">
              <a:buNone/>
              <a:defRPr sz="1300"/>
            </a:lvl4pPr>
            <a:lvl5pPr lvl="4">
              <a:buNone/>
              <a:defRPr sz="1300"/>
            </a:lvl5pPr>
            <a:lvl6pPr lvl="5">
              <a:buNone/>
              <a:defRPr sz="1300"/>
            </a:lvl6pPr>
            <a:lvl7pPr lvl="6">
              <a:buNone/>
              <a:defRPr sz="1300"/>
            </a:lvl7pPr>
            <a:lvl8pPr lvl="7">
              <a:buNone/>
              <a:defRPr sz="1300"/>
            </a:lvl8pPr>
            <a:lvl9pPr lvl="8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560375" y="295000"/>
            <a:ext cx="2593200" cy="73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ora"/>
              <a:buNone/>
              <a:defRPr>
                <a:latin typeface="Lora"/>
                <a:ea typeface="Lora"/>
                <a:cs typeface="Lora"/>
                <a:sym typeface="Lora"/>
              </a:defRPr>
            </a:lvl1pPr>
          </a:lstStyle>
          <a:p>
            <a:endParaRPr dirty="0"/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 l="17952" t="41986" r="65399" b="36584"/>
          <a:stretch/>
        </p:blipFill>
        <p:spPr>
          <a:xfrm>
            <a:off x="8731500" y="4713100"/>
            <a:ext cx="277625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/>
          <p:nvPr/>
        </p:nvSpPr>
        <p:spPr>
          <a:xfrm>
            <a:off x="8626375" y="4638763"/>
            <a:ext cx="4095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 sz="1300"/>
            </a:lvl1pPr>
            <a:lvl2pPr lvl="1" rtl="0">
              <a:buNone/>
              <a:defRPr sz="1300"/>
            </a:lvl2pPr>
            <a:lvl3pPr lvl="2" rtl="0">
              <a:buNone/>
              <a:defRPr sz="1300"/>
            </a:lvl3pPr>
            <a:lvl4pPr lvl="3" rtl="0">
              <a:buNone/>
              <a:defRPr sz="1300"/>
            </a:lvl4pPr>
            <a:lvl5pPr lvl="4" rtl="0">
              <a:buNone/>
              <a:defRPr sz="1300"/>
            </a:lvl5pPr>
            <a:lvl6pPr lvl="5" rtl="0">
              <a:buNone/>
              <a:defRPr sz="1300"/>
            </a:lvl6pPr>
            <a:lvl7pPr lvl="6" rtl="0">
              <a:buNone/>
              <a:defRPr sz="1300"/>
            </a:lvl7pPr>
            <a:lvl8pPr lvl="7" rtl="0">
              <a:buNone/>
              <a:defRPr sz="1300"/>
            </a:lvl8pPr>
            <a:lvl9pPr lvl="8" rtl="0">
              <a:buNone/>
              <a:defRPr sz="13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rgbClr val="A71930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Font typeface="Avenir"/>
              <a:buNone/>
              <a:defRPr sz="120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sz="1300">
                <a:solidFill>
                  <a:schemeClr val="lt1"/>
                </a:solidFill>
              </a:defRPr>
            </a:lvl1pPr>
            <a:lvl2pPr lvl="1">
              <a:buNone/>
              <a:defRPr sz="1300">
                <a:solidFill>
                  <a:schemeClr val="lt1"/>
                </a:solidFill>
              </a:defRPr>
            </a:lvl2pPr>
            <a:lvl3pPr lvl="2">
              <a:buNone/>
              <a:defRPr sz="1300">
                <a:solidFill>
                  <a:schemeClr val="lt1"/>
                </a:solidFill>
              </a:defRPr>
            </a:lvl3pPr>
            <a:lvl4pPr lvl="3">
              <a:buNone/>
              <a:defRPr sz="1300">
                <a:solidFill>
                  <a:schemeClr val="lt1"/>
                </a:solidFill>
              </a:defRPr>
            </a:lvl4pPr>
            <a:lvl5pPr lvl="4">
              <a:buNone/>
              <a:defRPr sz="1300">
                <a:solidFill>
                  <a:schemeClr val="lt1"/>
                </a:solidFill>
              </a:defRPr>
            </a:lvl5pPr>
            <a:lvl6pPr lvl="5">
              <a:buNone/>
              <a:defRPr sz="1300">
                <a:solidFill>
                  <a:schemeClr val="lt1"/>
                </a:solidFill>
              </a:defRPr>
            </a:lvl6pPr>
            <a:lvl7pPr lvl="6">
              <a:buNone/>
              <a:defRPr sz="1300">
                <a:solidFill>
                  <a:schemeClr val="lt1"/>
                </a:solidFill>
              </a:defRPr>
            </a:lvl7pPr>
            <a:lvl8pPr lvl="7">
              <a:buNone/>
              <a:defRPr sz="1300">
                <a:solidFill>
                  <a:schemeClr val="lt1"/>
                </a:solidFill>
              </a:defRPr>
            </a:lvl8pPr>
            <a:lvl9pPr lvl="8">
              <a:buNone/>
              <a:defRPr sz="1300"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7" name="Google Shape;67;p13"/>
          <p:cNvPicPr preferRelativeResize="0"/>
          <p:nvPr/>
        </p:nvPicPr>
        <p:blipFill rotWithShape="1">
          <a:blip r:embed="rId2">
            <a:alphaModFix/>
          </a:blip>
          <a:srcRect l="17952" t="41986" r="65399" b="36584"/>
          <a:stretch/>
        </p:blipFill>
        <p:spPr>
          <a:xfrm>
            <a:off x="311700" y="4713100"/>
            <a:ext cx="277625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/>
          <p:nvPr/>
        </p:nvSpPr>
        <p:spPr>
          <a:xfrm>
            <a:off x="237150" y="4626350"/>
            <a:ext cx="4095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A7B5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Avenir"/>
              <a:buNone/>
              <a:defRPr sz="42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1800"/>
              <a:buFont typeface="Lora"/>
              <a:buChar char="●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●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●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" name="Google Shape;24;p4"/>
          <p:cNvPicPr preferRelativeResize="0"/>
          <p:nvPr/>
        </p:nvPicPr>
        <p:blipFill rotWithShape="1">
          <a:blip r:embed="rId2">
            <a:alphaModFix/>
          </a:blip>
          <a:srcRect l="17952" t="41986" r="65399" b="36584"/>
          <a:stretch/>
        </p:blipFill>
        <p:spPr>
          <a:xfrm>
            <a:off x="311700" y="4713100"/>
            <a:ext cx="277625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4"/>
          <p:cNvSpPr/>
          <p:nvPr/>
        </p:nvSpPr>
        <p:spPr>
          <a:xfrm>
            <a:off x="237150" y="4626350"/>
            <a:ext cx="4095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Lora"/>
              <a:buChar char="●"/>
              <a:defRPr sz="1400">
                <a:latin typeface="Lora"/>
                <a:ea typeface="Lora"/>
                <a:cs typeface="Lora"/>
                <a:sym typeface="Lora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●"/>
              <a:defRPr sz="1200">
                <a:latin typeface="Lora"/>
                <a:ea typeface="Lora"/>
                <a:cs typeface="Lora"/>
                <a:sym typeface="Lora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●"/>
              <a:defRPr sz="1200">
                <a:latin typeface="Lora"/>
                <a:ea typeface="Lora"/>
                <a:cs typeface="Lora"/>
                <a:sym typeface="Lora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Font typeface="Lora"/>
              <a:buChar char="●"/>
              <a:defRPr sz="1400">
                <a:latin typeface="Lora"/>
                <a:ea typeface="Lora"/>
                <a:cs typeface="Lora"/>
                <a:sym typeface="Lora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●"/>
              <a:defRPr sz="1200">
                <a:latin typeface="Lora"/>
                <a:ea typeface="Lora"/>
                <a:cs typeface="Lora"/>
                <a:sym typeface="Lora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●"/>
              <a:defRPr sz="1200">
                <a:latin typeface="Lora"/>
                <a:ea typeface="Lora"/>
                <a:cs typeface="Lora"/>
                <a:sym typeface="Lora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Font typeface="Lora"/>
              <a:buChar char="○"/>
              <a:defRPr sz="1200">
                <a:latin typeface="Lora"/>
                <a:ea typeface="Lora"/>
                <a:cs typeface="Lora"/>
                <a:sym typeface="Lora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Font typeface="Lora"/>
              <a:buChar char="■"/>
              <a:defRPr sz="1200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 rotWithShape="1">
          <a:blip r:embed="rId2">
            <a:alphaModFix/>
          </a:blip>
          <a:srcRect l="17952" t="41986" r="65399" b="36584"/>
          <a:stretch/>
        </p:blipFill>
        <p:spPr>
          <a:xfrm>
            <a:off x="311700" y="4713100"/>
            <a:ext cx="277625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5"/>
          <p:cNvSpPr/>
          <p:nvPr/>
        </p:nvSpPr>
        <p:spPr>
          <a:xfrm>
            <a:off x="237150" y="4626350"/>
            <a:ext cx="4095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3000"/>
              <a:buFont typeface="Avenir"/>
              <a:buNone/>
              <a:defRPr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rt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9" name="Google Shape;39;p7"/>
          <p:cNvPicPr preferRelativeResize="0"/>
          <p:nvPr/>
        </p:nvPicPr>
        <p:blipFill rotWithShape="1">
          <a:blip r:embed="rId2">
            <a:alphaModFix/>
          </a:blip>
          <a:srcRect l="17953" t="41986" r="16283" b="36584"/>
          <a:stretch/>
        </p:blipFill>
        <p:spPr>
          <a:xfrm>
            <a:off x="311700" y="4713088"/>
            <a:ext cx="1096708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7"/>
          <p:cNvSpPr/>
          <p:nvPr/>
        </p:nvSpPr>
        <p:spPr>
          <a:xfrm>
            <a:off x="237150" y="4626350"/>
            <a:ext cx="12570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2400"/>
              <a:buFont typeface="Avenir"/>
              <a:buNone/>
              <a:defRPr sz="24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●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○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■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●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○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■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●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200"/>
              <a:buFont typeface="Lora"/>
              <a:buChar char="○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rgbClr val="4D4F53"/>
              </a:buClr>
              <a:buSzPts val="1200"/>
              <a:buFont typeface="Lora"/>
              <a:buChar char="■"/>
              <a:defRPr sz="12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8"/>
          <p:cNvPicPr preferRelativeResize="0"/>
          <p:nvPr/>
        </p:nvPicPr>
        <p:blipFill rotWithShape="1">
          <a:blip r:embed="rId2">
            <a:alphaModFix/>
          </a:blip>
          <a:srcRect l="17952" t="41986" r="65399" b="36584"/>
          <a:stretch/>
        </p:blipFill>
        <p:spPr>
          <a:xfrm>
            <a:off x="311700" y="4713100"/>
            <a:ext cx="277625" cy="26982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8"/>
          <p:cNvSpPr/>
          <p:nvPr/>
        </p:nvSpPr>
        <p:spPr>
          <a:xfrm>
            <a:off x="237150" y="4626350"/>
            <a:ext cx="409500" cy="41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A71930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venir"/>
              <a:buNone/>
              <a:defRPr sz="4800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rgbClr val="00A7B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+mj-lt"/>
                <a:ea typeface="Avenir"/>
                <a:cs typeface="Avenir"/>
                <a:sym typeface="Aveni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A7B5"/>
              </a:buClr>
              <a:buSzPts val="4200"/>
              <a:buFont typeface="Avenir"/>
              <a:buNone/>
              <a:defRPr sz="4200">
                <a:solidFill>
                  <a:srgbClr val="00A7B5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+mn-lt"/>
                <a:ea typeface="Avenir"/>
                <a:cs typeface="Avenir"/>
                <a:sym typeface="Avenir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2100"/>
              <a:buFont typeface="Avenir"/>
              <a:buNone/>
              <a:defRPr sz="2100">
                <a:solidFill>
                  <a:srgbClr val="4D4F53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endParaRPr dirty="0"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●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ora"/>
              <a:buChar char="○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Lora"/>
              <a:buChar char="■"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55" name="Google Shape;55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buNone/>
              <a:defRPr>
                <a:solidFill>
                  <a:schemeClr val="lt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D4F53"/>
              </a:buClr>
              <a:buSzPts val="1800"/>
              <a:buFont typeface="Lora"/>
              <a:buChar char="●"/>
              <a:defRPr sz="18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●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●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D4F53"/>
              </a:buClr>
              <a:buSzPts val="1400"/>
              <a:buFont typeface="Lora"/>
              <a:buChar char="○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D4F53"/>
              </a:buClr>
              <a:buSzPts val="1400"/>
              <a:buFont typeface="Lora"/>
              <a:buChar char="■"/>
              <a:defRPr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4D4F53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ctrTitle"/>
          </p:nvPr>
        </p:nvSpPr>
        <p:spPr>
          <a:xfrm>
            <a:off x="598100" y="23848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Cost-Effectiveness Analysis of Maternal Micronutrient Supplementation in &lt;COUNTRY&gt;</a:t>
            </a:r>
            <a:endParaRPr sz="3600" dirty="0"/>
          </a:p>
        </p:txBody>
      </p:sp>
      <p:sp>
        <p:nvSpPr>
          <p:cNvPr id="74" name="Google Shape;74;p14"/>
          <p:cNvSpPr txBox="1">
            <a:spLocks noGrp="1"/>
          </p:cNvSpPr>
          <p:nvPr>
            <p:ph type="subTitle" idx="1"/>
          </p:nvPr>
        </p:nvSpPr>
        <p:spPr>
          <a:xfrm>
            <a:off x="598088" y="33255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&lt;DATE&gt;</a:t>
            </a:r>
            <a:endParaRPr dirty="0"/>
          </a:p>
        </p:txBody>
      </p:sp>
      <p:sp>
        <p:nvSpPr>
          <p:cNvPr id="75" name="Google Shape;75;p14"/>
          <p:cNvSpPr/>
          <p:nvPr/>
        </p:nvSpPr>
        <p:spPr>
          <a:xfrm>
            <a:off x="744800" y="261525"/>
            <a:ext cx="2909400" cy="7908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latin typeface="+mj-lt"/>
                <a:ea typeface="Avenir"/>
                <a:cs typeface="Avenir"/>
                <a:sym typeface="Avenir"/>
              </a:rPr>
              <a:t>[logo of the institution]</a:t>
            </a:r>
            <a:endParaRPr sz="1900" dirty="0">
              <a:latin typeface="+mj-lt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360093" y="21568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Decision?</a:t>
            </a:r>
            <a:endParaRPr dirty="0"/>
          </a:p>
        </p:txBody>
      </p:sp>
      <p:sp>
        <p:nvSpPr>
          <p:cNvPr id="81" name="Google Shape;81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2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82" name="Google Shape;82;p15"/>
          <p:cNvSpPr txBox="1">
            <a:spLocks noGrp="1"/>
          </p:cNvSpPr>
          <p:nvPr>
            <p:ph type="subTitle" idx="1"/>
          </p:nvPr>
        </p:nvSpPr>
        <p:spPr>
          <a:xfrm>
            <a:off x="360093" y="1938682"/>
            <a:ext cx="3928128" cy="25807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Should &lt;COUNTRY&gt; transition from Iron and Folic Acid Supplementation (IFAS)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to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Multiple Micronutrient Supplementation (MMS)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for antenatal programming?</a:t>
            </a:r>
            <a:endParaRPr dirty="0"/>
          </a:p>
        </p:txBody>
      </p:sp>
      <p:sp>
        <p:nvSpPr>
          <p:cNvPr id="83" name="Google Shape;83;p15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en" sz="1600" b="1" dirty="0"/>
              <a:t>The information in this presentation comes from a tool developed by Nutrition International, accessible at: </a:t>
            </a:r>
            <a:r>
              <a:rPr lang="en-CA" sz="1100" dirty="0"/>
              <a:t>www.nutritionintl.org/mms-cost-benefit-tool/</a:t>
            </a:r>
          </a:p>
          <a:p>
            <a:pPr marL="0" lvl="0" indent="0">
              <a:buNone/>
            </a:pPr>
            <a:endParaRPr lang="en-CA" sz="1600" b="1" dirty="0"/>
          </a:p>
          <a:p>
            <a:pPr marL="0" lvl="0" indent="0">
              <a:buNone/>
            </a:pPr>
            <a:r>
              <a:rPr lang="en-CA" sz="1600" b="1" dirty="0"/>
              <a:t>The tool is based on research by:</a:t>
            </a:r>
            <a:br>
              <a:rPr lang="en-CA" b="1" dirty="0"/>
            </a:br>
            <a:r>
              <a:rPr lang="en-CA" sz="1100" dirty="0"/>
              <a:t>Kashi B, Godin CM, </a:t>
            </a:r>
            <a:r>
              <a:rPr lang="en-CA" sz="1100" dirty="0" err="1"/>
              <a:t>Kurzawa</a:t>
            </a:r>
            <a:r>
              <a:rPr lang="en-CA" sz="1100" dirty="0"/>
              <a:t>, ZA, Verney AMJ, Busch-</a:t>
            </a:r>
            <a:r>
              <a:rPr lang="en-CA" sz="1100" dirty="0" err="1"/>
              <a:t>Hallen</a:t>
            </a:r>
            <a:r>
              <a:rPr lang="en-CA" sz="1100" dirty="0"/>
              <a:t>, JF, De-</a:t>
            </a:r>
            <a:r>
              <a:rPr lang="en-CA" sz="1100" dirty="0" err="1"/>
              <a:t>Regil</a:t>
            </a:r>
            <a:r>
              <a:rPr lang="en-CA" sz="1100" dirty="0"/>
              <a:t>, LM. Multiple Micronutrient Supplements are more cost-effective than Iron and Folic Acid: Modeling results from 3 high-burden Asian countries</a:t>
            </a:r>
            <a:r>
              <a:rPr lang="en-CA" sz="1100" i="1" dirty="0"/>
              <a:t>. J Nutrition</a:t>
            </a:r>
            <a:r>
              <a:rPr lang="en-CA" sz="1100" dirty="0"/>
              <a:t>. 2019 (May).</a:t>
            </a:r>
            <a:endParaRPr lang="en-CA" sz="11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title"/>
          </p:nvPr>
        </p:nvSpPr>
        <p:spPr>
          <a:xfrm>
            <a:off x="311699" y="410000"/>
            <a:ext cx="8697431" cy="7566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Health Impacts of Transitioning from IFAS to MMS </a:t>
            </a:r>
            <a:endParaRPr dirty="0"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ldNum" idx="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311700" y="1017800"/>
            <a:ext cx="8335500" cy="380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transition will avert an additional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" sz="5500" b="1" dirty="0"/>
              <a:t>&lt;&gt;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" dirty="0"/>
              <a:t>Disability Adjusted Life Years (DALY)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transition will prevent the deaths of an additional </a:t>
            </a:r>
            <a:br>
              <a:rPr lang="en" dirty="0"/>
            </a:br>
            <a:r>
              <a:rPr lang="en" sz="5500" b="1" dirty="0"/>
              <a:t>&lt;&gt;</a:t>
            </a:r>
            <a:r>
              <a:rPr lang="en" b="1" dirty="0"/>
              <a:t> </a:t>
            </a:r>
            <a:br>
              <a:rPr lang="en" dirty="0"/>
            </a:br>
            <a:r>
              <a:rPr lang="en" dirty="0"/>
              <a:t>children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/>
              <a:t>* </a:t>
            </a:r>
            <a:r>
              <a:rPr lang="en-US" sz="1200" dirty="0"/>
              <a:t>P</a:t>
            </a:r>
            <a:r>
              <a:rPr lang="en" sz="1200" dirty="0"/>
              <a:t>rospective health outcomes over &lt;10&gt; years</a:t>
            </a:r>
            <a:br>
              <a:rPr lang="en" dirty="0"/>
            </a:b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Cost-Effectiveness and Investment Case</a:t>
            </a:r>
            <a:endParaRPr dirty="0"/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body" idx="1"/>
          </p:nvPr>
        </p:nvSpPr>
        <p:spPr>
          <a:xfrm>
            <a:off x="311700" y="1017800"/>
            <a:ext cx="8335500" cy="380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Benefits of transitioning from IFAS to MMS are </a:t>
            </a:r>
            <a:br>
              <a:rPr lang="en" dirty="0"/>
            </a:br>
            <a:r>
              <a:rPr lang="en" sz="5500" b="1" dirty="0"/>
              <a:t>&lt;&gt;</a:t>
            </a:r>
            <a:r>
              <a:rPr lang="en" b="1" dirty="0"/>
              <a:t> </a:t>
            </a:r>
            <a:br>
              <a:rPr lang="en" dirty="0"/>
            </a:br>
            <a:r>
              <a:rPr lang="en" dirty="0"/>
              <a:t>time greater than the costs</a:t>
            </a:r>
            <a:br>
              <a:rPr lang="en" dirty="0"/>
            </a:b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The transition can be considered </a:t>
            </a:r>
            <a:br>
              <a:rPr lang="en" dirty="0"/>
            </a:br>
            <a:r>
              <a:rPr lang="en" sz="3400" b="1" dirty="0"/>
              <a:t>&lt;&gt; </a:t>
            </a:r>
            <a:br>
              <a:rPr lang="en" dirty="0"/>
            </a:br>
            <a:r>
              <a:rPr lang="en" dirty="0"/>
              <a:t>according to WHO guidelines </a:t>
            </a:r>
            <a:r>
              <a:rPr lang="en" sz="1400" dirty="0"/>
              <a:t>(Leech et al., 2018)</a:t>
            </a:r>
            <a:endParaRPr lang="en" sz="1400" baseline="30000" dirty="0"/>
          </a:p>
          <a:p>
            <a:pPr marL="0" indent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800" baseline="30000" dirty="0"/>
              <a:t>1</a:t>
            </a:r>
            <a:endParaRPr lang="en-US" sz="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Impact of Transitioning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buNone/>
            </a:pPr>
            <a:r>
              <a:rPr lang="en-US" dirty="0"/>
              <a:t>Value of DALYs averted </a:t>
            </a:r>
            <a:br>
              <a:rPr lang="en-US" dirty="0"/>
            </a:br>
            <a:r>
              <a:rPr lang="en-US" sz="4000" b="1" dirty="0"/>
              <a:t>&lt;&gt; </a:t>
            </a:r>
            <a:br>
              <a:rPr lang="en-US" dirty="0"/>
            </a:br>
            <a:r>
              <a:rPr lang="en-US" dirty="0"/>
              <a:t> </a:t>
            </a:r>
          </a:p>
          <a:p>
            <a:pPr marL="0" lvl="0" indent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dirty="0"/>
              <a:t>Additional investment over &lt;10&gt; years </a:t>
            </a:r>
            <a:br>
              <a:rPr lang="en-US" dirty="0"/>
            </a:br>
            <a:r>
              <a:rPr lang="en-US" sz="4000" b="1" dirty="0"/>
              <a:t>&lt;&gt;</a:t>
            </a:r>
            <a:r>
              <a:rPr lang="en-US" sz="3400" b="1" dirty="0"/>
              <a:t> </a:t>
            </a:r>
            <a:br>
              <a:rPr lang="en-US" dirty="0"/>
            </a:b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7013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Key Assumptions</a:t>
            </a:r>
            <a:endParaRPr dirty="0"/>
          </a:p>
        </p:txBody>
      </p:sp>
      <p:sp>
        <p:nvSpPr>
          <p:cNvPr id="105" name="Google Shape;105;p18"/>
          <p:cNvSpPr txBox="1">
            <a:spLocks noGrp="1"/>
          </p:cNvSpPr>
          <p:nvPr>
            <p:ph type="body" idx="1"/>
          </p:nvPr>
        </p:nvSpPr>
        <p:spPr>
          <a:xfrm>
            <a:off x="214181" y="1058945"/>
            <a:ext cx="85206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Population of pregnant women each year - </a:t>
            </a:r>
            <a:r>
              <a:rPr lang="en" b="1" dirty="0"/>
              <a:t>&lt;&gt;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Timespan (length of the supplementation program over which costs and benefits are counted) - </a:t>
            </a:r>
            <a:r>
              <a:rPr lang="en" b="1" dirty="0"/>
              <a:t>&lt;&gt; years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Coverage: Proportion of pregnant women reached by program - </a:t>
            </a:r>
            <a:r>
              <a:rPr lang="en" b="1" dirty="0"/>
              <a:t>&lt;&gt;%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Supplement costs per beneficiary for IFAS and MMS (180 supplements)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/>
              <a:t>IFAS - </a:t>
            </a:r>
            <a:r>
              <a:rPr lang="en" sz="1800" b="1" dirty="0"/>
              <a:t>$&lt;&gt; (2016 USD)</a:t>
            </a:r>
            <a:endParaRPr sz="1800" b="1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 dirty="0"/>
              <a:t>MMS - </a:t>
            </a:r>
            <a:r>
              <a:rPr lang="en" sz="1800" b="1" dirty="0"/>
              <a:t>$&lt;&gt; (2016 USD)</a:t>
            </a:r>
            <a:endParaRPr sz="1800"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All other costs associated with transition - </a:t>
            </a:r>
            <a:r>
              <a:rPr lang="en" b="1" dirty="0"/>
              <a:t>$&lt;&gt; (2016 USD)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Source of assumptions about relative risk of various health outcomes </a:t>
            </a:r>
          </a:p>
          <a:p>
            <a:pPr lvl="1" indent="-342900">
              <a:spcBef>
                <a:spcPts val="0"/>
              </a:spcBef>
              <a:buSzPts val="1800"/>
            </a:pPr>
            <a:r>
              <a:rPr lang="en-US" sz="1800" dirty="0"/>
              <a:t>Keats et al. 2019 (Cochrane) or Smith et al. 2017 (Lancet)</a:t>
            </a:r>
          </a:p>
          <a:p>
            <a:pPr marL="571500" lvl="1" indent="0">
              <a:spcBef>
                <a:spcPts val="0"/>
              </a:spcBef>
              <a:buSzPts val="1800"/>
              <a:buNone/>
            </a:pPr>
            <a:endParaRPr dirty="0">
              <a:solidFill>
                <a:srgbClr val="FF0000"/>
              </a:solidFill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699" y="1017800"/>
            <a:ext cx="8697431" cy="3921753"/>
          </a:xfrm>
        </p:spPr>
        <p:txBody>
          <a:bodyPr/>
          <a:lstStyle/>
          <a:p>
            <a:pPr marL="114300" indent="0">
              <a:buNone/>
            </a:pPr>
            <a:r>
              <a:rPr lang="en-US" sz="1200" dirty="0"/>
              <a:t>Kashi B, Godin CM, </a:t>
            </a:r>
            <a:r>
              <a:rPr lang="en-US" sz="1200" dirty="0" err="1"/>
              <a:t>Kurzawa</a:t>
            </a:r>
            <a:r>
              <a:rPr lang="en-US" sz="1200" dirty="0"/>
              <a:t>, ZA, Verney AMJ, Busch-</a:t>
            </a:r>
            <a:r>
              <a:rPr lang="en-US" sz="1200" dirty="0" err="1"/>
              <a:t>Hallen</a:t>
            </a:r>
            <a:r>
              <a:rPr lang="en-US" sz="1200" dirty="0"/>
              <a:t> JF, De-</a:t>
            </a:r>
            <a:r>
              <a:rPr lang="en-US" sz="1200" dirty="0" err="1"/>
              <a:t>Regil</a:t>
            </a:r>
            <a:r>
              <a:rPr lang="en-US" sz="1200" dirty="0"/>
              <a:t> LM. Multiple Micronutrient Supplements are more cost-effective than Iron and Folic Acid: Modeling results from 3 high-burden Asian countries. J Nutrition. 2019;149:1222-1229. Available from: doi.org/10.1093/</a:t>
            </a:r>
            <a:r>
              <a:rPr lang="en-US" sz="1200" dirty="0" err="1"/>
              <a:t>jn</a:t>
            </a:r>
            <a:r>
              <a:rPr lang="en-US" sz="1200" dirty="0"/>
              <a:t>/nxz052</a:t>
            </a:r>
          </a:p>
          <a:p>
            <a:pPr marL="114300" indent="0">
              <a:buNone/>
            </a:pPr>
            <a:endParaRPr lang="en-US" sz="1200" dirty="0"/>
          </a:p>
          <a:p>
            <a:pPr marL="114300" indent="0">
              <a:buNone/>
            </a:pPr>
            <a:r>
              <a:rPr lang="en-US" sz="1200" dirty="0"/>
              <a:t>Keats EC, </a:t>
            </a:r>
            <a:r>
              <a:rPr lang="en-US" sz="1200" dirty="0" err="1"/>
              <a:t>Haider</a:t>
            </a:r>
            <a:r>
              <a:rPr lang="en-US" sz="1200" dirty="0"/>
              <a:t> BA, Tam E, </a:t>
            </a:r>
            <a:r>
              <a:rPr lang="en-US" sz="1200" dirty="0" err="1"/>
              <a:t>Bhutta</a:t>
            </a:r>
            <a:r>
              <a:rPr lang="en-US" sz="1200" dirty="0"/>
              <a:t> ZA. Multiple‐micronutrient supplementation for women during pregnancy. </a:t>
            </a:r>
            <a:r>
              <a:rPr lang="en-US" sz="1200" i="1" dirty="0"/>
              <a:t>Cochrane Database of Systematic Reviews</a:t>
            </a:r>
            <a:r>
              <a:rPr lang="en-US" sz="1200" dirty="0"/>
              <a:t>. 2019: Issue 3. Art. No: CD004905. Available from: DOI:10.1002/14651858.CD004905.pub6.</a:t>
            </a:r>
            <a:r>
              <a:rPr lang="en-US" sz="1200" u="sng" dirty="0"/>
              <a:t> </a:t>
            </a:r>
          </a:p>
          <a:p>
            <a:pPr marL="114300" indent="0">
              <a:buNone/>
            </a:pPr>
            <a:endParaRPr lang="en-US" sz="1200" u="sng" dirty="0"/>
          </a:p>
          <a:p>
            <a:pPr marL="114300" indent="0">
              <a:buNone/>
            </a:pPr>
            <a:r>
              <a:rPr lang="en-US" sz="1200" dirty="0"/>
              <a:t>Leech AA, Kim DD, Cohen JT, Neumann PJ. Use and Misuse of Cost-Effectiveness Analysis Thresholds in Low- and Middle-Income Countries: Trends in Cost-per-DALY Studies. </a:t>
            </a:r>
            <a:r>
              <a:rPr lang="en-US" sz="1200" i="1" dirty="0"/>
              <a:t>Tufts Medical Center</a:t>
            </a:r>
            <a:r>
              <a:rPr lang="en-US" sz="1200" dirty="0"/>
              <a:t>, 2018; Boston, MA, USA. Available from: doi.org/10.1016/j.jval.2017.12.016.</a:t>
            </a:r>
          </a:p>
          <a:p>
            <a:pPr marL="114300" indent="0">
              <a:buNone/>
            </a:pPr>
            <a:endParaRPr lang="en-US" sz="1200" u="sng" dirty="0"/>
          </a:p>
          <a:p>
            <a:pPr marL="114300" indent="0">
              <a:buNone/>
            </a:pPr>
            <a:endParaRPr lang="en-US" sz="1200" u="sng" dirty="0"/>
          </a:p>
          <a:p>
            <a:pPr marL="114300" indent="0">
              <a:buNone/>
            </a:pPr>
            <a:r>
              <a:rPr lang="en-US" sz="1200" dirty="0"/>
              <a:t>Smith, ER, Shankar AH, Wu LS-F, Said A, Seth A-A, </a:t>
            </a:r>
            <a:r>
              <a:rPr lang="en-US" sz="1200" dirty="0" err="1"/>
              <a:t>Hasmot</a:t>
            </a:r>
            <a:r>
              <a:rPr lang="en-US" sz="1200" dirty="0"/>
              <a:t> A, Rina A et al. Modifiers of the effect of maternal multiple micronutrient supplementation on stillbirth, birth outcomes, and infant mortality: a meta-analysis of individual patient data from 17 </a:t>
            </a:r>
            <a:r>
              <a:rPr lang="en-US" sz="1200" dirty="0" err="1"/>
              <a:t>randomised</a:t>
            </a:r>
            <a:r>
              <a:rPr lang="en-US" sz="1200" dirty="0"/>
              <a:t> trials in low-income and middle-income countries. </a:t>
            </a:r>
            <a:r>
              <a:rPr lang="en-US" sz="1200" i="1" dirty="0"/>
              <a:t>Lancet Glob. Health</a:t>
            </a:r>
            <a:r>
              <a:rPr lang="en-US" sz="1200" dirty="0"/>
              <a:t>. 2017; 5: e1090–e1100.</a:t>
            </a:r>
          </a:p>
          <a:p>
            <a:pPr marL="114300" indent="0">
              <a:buNone/>
            </a:pPr>
            <a:endParaRPr lang="en-US" sz="1400" dirty="0"/>
          </a:p>
          <a:p>
            <a:pPr marL="114300" indent="0">
              <a:buNone/>
            </a:pPr>
            <a:endParaRPr lang="en-US" sz="1400" u="sng" dirty="0"/>
          </a:p>
          <a:p>
            <a:pPr marL="114300" indent="0">
              <a:buNone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90488036"/>
      </p:ext>
    </p:extLst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525</Words>
  <Application>Microsoft Office PowerPoint</Application>
  <PresentationFormat>On-screen Show (16:9)</PresentationFormat>
  <Paragraphs>64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Lora</vt:lpstr>
      <vt:lpstr>Arial</vt:lpstr>
      <vt:lpstr>Avenir</vt:lpstr>
      <vt:lpstr>Geometric</vt:lpstr>
      <vt:lpstr>Cost-Effectiveness Analysis of Maternal Micronutrient Supplementation in &lt;COUNTRY&gt;</vt:lpstr>
      <vt:lpstr>Decision?</vt:lpstr>
      <vt:lpstr>Health Impacts of Transitioning from IFAS to MMS </vt:lpstr>
      <vt:lpstr>Cost-Effectiveness and Investment Case</vt:lpstr>
      <vt:lpstr>Budget Impact of Transitioning </vt:lpstr>
      <vt:lpstr>Key Assumptions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Cost-Effectiveness Analysis of Maternal Micronutrient Supplementation in &lt;COUNTRY&gt;</dc:title>
  <dc:creator>Sarah Rowe</dc:creator>
  <cp:lastModifiedBy>David Mirzoyan</cp:lastModifiedBy>
  <cp:revision>12</cp:revision>
  <dcterms:modified xsi:type="dcterms:W3CDTF">2019-10-10T15:23:12Z</dcterms:modified>
</cp:coreProperties>
</file>